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2" r:id="rId2"/>
    <p:sldId id="359" r:id="rId3"/>
    <p:sldId id="403" r:id="rId4"/>
    <p:sldId id="386" r:id="rId5"/>
    <p:sldId id="401" r:id="rId6"/>
    <p:sldId id="310" r:id="rId7"/>
    <p:sldId id="450" r:id="rId8"/>
    <p:sldId id="363" r:id="rId9"/>
    <p:sldId id="364" r:id="rId10"/>
    <p:sldId id="429" r:id="rId11"/>
    <p:sldId id="400" r:id="rId12"/>
    <p:sldId id="366" r:id="rId13"/>
    <p:sldId id="446" r:id="rId14"/>
    <p:sldId id="432" r:id="rId15"/>
    <p:sldId id="433" r:id="rId16"/>
    <p:sldId id="434" r:id="rId17"/>
    <p:sldId id="451" r:id="rId18"/>
    <p:sldId id="431" r:id="rId19"/>
    <p:sldId id="445" r:id="rId20"/>
    <p:sldId id="444" r:id="rId21"/>
    <p:sldId id="442" r:id="rId22"/>
    <p:sldId id="438" r:id="rId23"/>
    <p:sldId id="439" r:id="rId24"/>
    <p:sldId id="443" r:id="rId25"/>
    <p:sldId id="440" r:id="rId26"/>
    <p:sldId id="447" r:id="rId27"/>
    <p:sldId id="368" r:id="rId28"/>
    <p:sldId id="369" r:id="rId29"/>
    <p:sldId id="391" r:id="rId30"/>
    <p:sldId id="441" r:id="rId31"/>
    <p:sldId id="388" r:id="rId32"/>
    <p:sldId id="405" r:id="rId33"/>
    <p:sldId id="327" r:id="rId34"/>
  </p:sldIdLst>
  <p:sldSz cx="10688638" cy="7562850"/>
  <p:notesSz cx="6858000" cy="9144000"/>
  <p:defaultTextStyle>
    <a:defPPr>
      <a:defRPr lang="en-US"/>
    </a:defPPr>
    <a:lvl1pPr marL="0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596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198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797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2396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994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3595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4194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4794" algn="l" defTabSz="52059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preethi Aipanjigul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034"/>
    <a:srgbClr val="175CA1"/>
    <a:srgbClr val="D66F27"/>
    <a:srgbClr val="006600"/>
    <a:srgbClr val="3A3A3A"/>
    <a:srgbClr val="008000"/>
    <a:srgbClr val="339837"/>
    <a:srgbClr val="FDB002"/>
    <a:srgbClr val="7E785F"/>
    <a:srgbClr val="3A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4" autoAdjust="0"/>
    <p:restoredTop sz="86563" autoAdjust="0"/>
  </p:normalViewPr>
  <p:slideViewPr>
    <p:cSldViewPr snapToGrid="0" snapToObjects="1">
      <p:cViewPr varScale="1">
        <p:scale>
          <a:sx n="150" d="100"/>
          <a:sy n="150" d="100"/>
        </p:scale>
        <p:origin x="-1104" y="-120"/>
      </p:cViewPr>
      <p:guideLst>
        <p:guide orient="horz" pos="1569"/>
        <p:guide pos="2208"/>
      </p:guideLst>
    </p:cSldViewPr>
  </p:slideViewPr>
  <p:outlineViewPr>
    <p:cViewPr>
      <p:scale>
        <a:sx n="33" d="100"/>
        <a:sy n="33" d="100"/>
      </p:scale>
      <p:origin x="0" y="10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605:GBIF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9192037022308"/>
          <c:y val="0.0580757490274745"/>
          <c:w val="0.911130670955693"/>
          <c:h val="0.823739983074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328127"/>
            </a:solidFill>
            <a:ln>
              <a:solidFill>
                <a:srgbClr val="2EB135"/>
              </a:solidFill>
            </a:ln>
          </c:spPr>
          <c:dLbls>
            <c:delete val="1"/>
          </c:dLbls>
          <c:cat>
            <c:strRef>
              <c:f>'Growth in data'!$A$56:$A$156</c:f>
              <c:strCache>
                <c:ptCount val="101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Jan-16</c:v>
                </c:pt>
                <c:pt idx="96">
                  <c:v>Feb-16</c:v>
                </c:pt>
                <c:pt idx="97">
                  <c:v>Mar-16</c:v>
                </c:pt>
                <c:pt idx="98">
                  <c:v>Apr-16</c:v>
                </c:pt>
                <c:pt idx="99">
                  <c:v>May-16</c:v>
                </c:pt>
                <c:pt idx="100">
                  <c:v>Jun-16</c:v>
                </c:pt>
              </c:strCache>
            </c:strRef>
          </c:cat>
          <c:val>
            <c:numRef>
              <c:f>'Growth in data'!$E$56:$E$156</c:f>
              <c:numCache>
                <c:formatCode>General</c:formatCode>
                <c:ptCount val="101"/>
                <c:pt idx="0">
                  <c:v>124.0</c:v>
                </c:pt>
                <c:pt idx="1">
                  <c:v>127.1</c:v>
                </c:pt>
                <c:pt idx="2">
                  <c:v>128.0</c:v>
                </c:pt>
                <c:pt idx="3">
                  <c:v>127.3</c:v>
                </c:pt>
                <c:pt idx="4">
                  <c:v>134.1</c:v>
                </c:pt>
                <c:pt idx="5">
                  <c:v>134.9</c:v>
                </c:pt>
                <c:pt idx="6">
                  <c:v>141.6</c:v>
                </c:pt>
                <c:pt idx="7">
                  <c:v>147.5</c:v>
                </c:pt>
                <c:pt idx="8">
                  <c:v>148.9</c:v>
                </c:pt>
                <c:pt idx="9">
                  <c:v>151.1</c:v>
                </c:pt>
                <c:pt idx="10">
                  <c:v>153.4</c:v>
                </c:pt>
                <c:pt idx="11">
                  <c:v>155.8</c:v>
                </c:pt>
                <c:pt idx="12">
                  <c:v>165.1</c:v>
                </c:pt>
                <c:pt idx="13">
                  <c:v>171.7</c:v>
                </c:pt>
                <c:pt idx="14">
                  <c:v>172.0</c:v>
                </c:pt>
                <c:pt idx="15">
                  <c:v>173.9</c:v>
                </c:pt>
                <c:pt idx="16">
                  <c:v>177.9</c:v>
                </c:pt>
                <c:pt idx="17">
                  <c:v>177.9</c:v>
                </c:pt>
                <c:pt idx="18">
                  <c:v>178.6</c:v>
                </c:pt>
                <c:pt idx="19">
                  <c:v>180.8</c:v>
                </c:pt>
                <c:pt idx="20">
                  <c:v>183.5</c:v>
                </c:pt>
                <c:pt idx="21">
                  <c:v>189.5</c:v>
                </c:pt>
                <c:pt idx="22">
                  <c:v>194.5</c:v>
                </c:pt>
                <c:pt idx="23">
                  <c:v>196.6</c:v>
                </c:pt>
                <c:pt idx="24">
                  <c:v>196.6</c:v>
                </c:pt>
                <c:pt idx="25">
                  <c:v>197.7</c:v>
                </c:pt>
                <c:pt idx="26">
                  <c:v>198.7</c:v>
                </c:pt>
                <c:pt idx="27">
                  <c:v>199.9</c:v>
                </c:pt>
                <c:pt idx="28">
                  <c:v>201.2</c:v>
                </c:pt>
                <c:pt idx="29">
                  <c:v>201.9</c:v>
                </c:pt>
                <c:pt idx="30">
                  <c:v>202.3</c:v>
                </c:pt>
                <c:pt idx="31">
                  <c:v>203.2</c:v>
                </c:pt>
                <c:pt idx="32">
                  <c:v>209.5</c:v>
                </c:pt>
                <c:pt idx="33">
                  <c:v>226.8</c:v>
                </c:pt>
                <c:pt idx="34">
                  <c:v>255.8</c:v>
                </c:pt>
                <c:pt idx="35">
                  <c:v>262.2</c:v>
                </c:pt>
                <c:pt idx="36">
                  <c:v>262.5</c:v>
                </c:pt>
                <c:pt idx="37">
                  <c:v>268.6</c:v>
                </c:pt>
                <c:pt idx="38">
                  <c:v>265.3</c:v>
                </c:pt>
                <c:pt idx="39">
                  <c:v>275.8</c:v>
                </c:pt>
                <c:pt idx="40">
                  <c:v>278.0</c:v>
                </c:pt>
                <c:pt idx="41">
                  <c:v>292.4</c:v>
                </c:pt>
                <c:pt idx="42">
                  <c:v>294.9</c:v>
                </c:pt>
                <c:pt idx="43">
                  <c:v>298.1</c:v>
                </c:pt>
                <c:pt idx="44">
                  <c:v>303.8</c:v>
                </c:pt>
                <c:pt idx="45">
                  <c:v>310.0</c:v>
                </c:pt>
                <c:pt idx="46">
                  <c:v>312.8</c:v>
                </c:pt>
                <c:pt idx="47">
                  <c:v>312.8</c:v>
                </c:pt>
                <c:pt idx="48">
                  <c:v>317.1</c:v>
                </c:pt>
                <c:pt idx="49">
                  <c:v>318.8</c:v>
                </c:pt>
                <c:pt idx="50">
                  <c:v>318.4</c:v>
                </c:pt>
                <c:pt idx="51">
                  <c:v>321.4</c:v>
                </c:pt>
                <c:pt idx="52">
                  <c:v>321.4</c:v>
                </c:pt>
                <c:pt idx="53">
                  <c:v>367.6</c:v>
                </c:pt>
                <c:pt idx="54">
                  <c:v>367.6</c:v>
                </c:pt>
                <c:pt idx="55">
                  <c:v>377.4</c:v>
                </c:pt>
                <c:pt idx="56">
                  <c:v>388.9</c:v>
                </c:pt>
                <c:pt idx="57">
                  <c:v>388.9</c:v>
                </c:pt>
                <c:pt idx="58">
                  <c:v>389.7</c:v>
                </c:pt>
                <c:pt idx="59">
                  <c:v>389.7</c:v>
                </c:pt>
                <c:pt idx="60">
                  <c:v>383.3</c:v>
                </c:pt>
                <c:pt idx="61">
                  <c:v>383.3</c:v>
                </c:pt>
                <c:pt idx="62">
                  <c:v>396.0</c:v>
                </c:pt>
                <c:pt idx="63">
                  <c:v>396.0</c:v>
                </c:pt>
                <c:pt idx="64">
                  <c:v>396.0</c:v>
                </c:pt>
                <c:pt idx="65">
                  <c:v>397.3</c:v>
                </c:pt>
                <c:pt idx="66">
                  <c:v>397.3</c:v>
                </c:pt>
                <c:pt idx="67">
                  <c:v>405.7</c:v>
                </c:pt>
                <c:pt idx="68">
                  <c:v>416.2</c:v>
                </c:pt>
                <c:pt idx="69">
                  <c:v>417.2</c:v>
                </c:pt>
                <c:pt idx="70">
                  <c:v>417.2</c:v>
                </c:pt>
                <c:pt idx="71">
                  <c:v>417.4</c:v>
                </c:pt>
                <c:pt idx="72">
                  <c:v>422.9</c:v>
                </c:pt>
                <c:pt idx="73">
                  <c:v>433.5</c:v>
                </c:pt>
                <c:pt idx="74">
                  <c:v>436.5</c:v>
                </c:pt>
                <c:pt idx="75">
                  <c:v>440.1</c:v>
                </c:pt>
                <c:pt idx="76">
                  <c:v>437.3</c:v>
                </c:pt>
                <c:pt idx="77">
                  <c:v>440.9</c:v>
                </c:pt>
                <c:pt idx="78">
                  <c:v>448.9</c:v>
                </c:pt>
                <c:pt idx="79">
                  <c:v>449.6</c:v>
                </c:pt>
                <c:pt idx="80">
                  <c:v>508.2</c:v>
                </c:pt>
                <c:pt idx="81">
                  <c:v>517.0</c:v>
                </c:pt>
                <c:pt idx="82">
                  <c:v>517.9</c:v>
                </c:pt>
                <c:pt idx="83">
                  <c:v>525.4</c:v>
                </c:pt>
                <c:pt idx="84">
                  <c:v>526.02</c:v>
                </c:pt>
                <c:pt idx="85">
                  <c:v>528.72</c:v>
                </c:pt>
                <c:pt idx="86">
                  <c:v>529.25</c:v>
                </c:pt>
                <c:pt idx="87">
                  <c:v>533.66</c:v>
                </c:pt>
                <c:pt idx="88">
                  <c:v>537.92</c:v>
                </c:pt>
                <c:pt idx="89">
                  <c:v>543.3599999999979</c:v>
                </c:pt>
                <c:pt idx="90">
                  <c:v>566.3199999999994</c:v>
                </c:pt>
                <c:pt idx="91">
                  <c:v>570.24</c:v>
                </c:pt>
                <c:pt idx="92">
                  <c:v>577.54</c:v>
                </c:pt>
                <c:pt idx="93">
                  <c:v>578.57</c:v>
                </c:pt>
                <c:pt idx="94">
                  <c:v>640.27</c:v>
                </c:pt>
                <c:pt idx="95">
                  <c:v>639.09</c:v>
                </c:pt>
                <c:pt idx="96">
                  <c:v>644.29</c:v>
                </c:pt>
                <c:pt idx="97">
                  <c:v>648.78</c:v>
                </c:pt>
                <c:pt idx="98">
                  <c:v>652.9499999999994</c:v>
                </c:pt>
                <c:pt idx="99">
                  <c:v>645.24</c:v>
                </c:pt>
                <c:pt idx="100">
                  <c:v>649.05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132960360"/>
        <c:axId val="2047656216"/>
      </c:areaChart>
      <c:catAx>
        <c:axId val="-213296036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204765621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047656216"/>
        <c:scaling>
          <c:orientation val="minMax"/>
          <c:min val="10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-2132960360"/>
        <c:crosses val="autoZero"/>
        <c:crossBetween val="midCat"/>
        <c:majorUnit val="50.0"/>
        <c:minorUnit val="10.0"/>
      </c:valAx>
      <c:spPr>
        <a:solidFill>
          <a:srgbClr val="E8E8E8"/>
        </a:solidFill>
        <a:ln>
          <a:solidFill>
            <a:schemeClr val="bg1"/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A743E-9000-484B-9485-2BC01E5C63CF}" type="datetimeFigureOut">
              <a:rPr lang="en-US" smtClean="0"/>
              <a:t>2016-10-31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5E04-2735-D14F-9745-C020B295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2016-10-31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596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198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7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396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994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3595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4194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4794" algn="l" defTabSz="520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doi.org/10.15468/iomgfj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23875" eaLnBrk="1" hangingPunct="1"/>
            <a:fld id="{D5BC5580-3AE3-0443-85F3-408F21B9ABD0}" type="slidenum">
              <a:rPr lang="es-ES" sz="1200">
                <a:latin typeface="Calibri" charset="0"/>
                <a:cs typeface="Arial" charset="0"/>
              </a:rPr>
              <a:pPr defTabSz="523875" eaLnBrk="1" hangingPunct="1"/>
              <a:t>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http://www.gbif.org/dataset/99006141-bf02-4821-8e6e-5818a1cbf70a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doi.org</a:t>
            </a:r>
            <a:r>
              <a:rPr lang="en-US" dirty="0" smtClean="0"/>
              <a:t>/10.15468/</a:t>
            </a:r>
            <a:r>
              <a:rPr lang="en-US" dirty="0" err="1" smtClean="0"/>
              <a:t>iomgfj</a:t>
            </a:r>
            <a:endParaRPr lang="en-US" dirty="0" smtClean="0"/>
          </a:p>
          <a:p>
            <a:r>
              <a:rPr lang="en-US" dirty="0" smtClean="0"/>
              <a:t>Institute of Marine Research: </a:t>
            </a:r>
            <a:r>
              <a:rPr lang="en-US" dirty="0" err="1" smtClean="0"/>
              <a:t>imr_mareano_beamtrawl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doi:10.15468/iomgfj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Accessed via http://www.gbif.org/dataset/99006141-bf02-4821-8e6e-5818a1cbf70a on 2016-10-27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http://www.gbif.org/terms/data-</a:t>
            </a:r>
            <a:r>
              <a:rPr lang="en-US" dirty="0" smtClean="0"/>
              <a:t>user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011-38A0-9E4A-BAB2-32730077BC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doi.org</a:t>
            </a:r>
            <a:r>
              <a:rPr lang="en-US" dirty="0" smtClean="0"/>
              <a:t>/10.15468/dl.h6fdbn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011-38A0-9E4A-BAB2-32730077BC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doi.org</a:t>
            </a:r>
            <a:r>
              <a:rPr lang="en-US" dirty="0" smtClean="0"/>
              <a:t>/10.15468/dl.h6fdbn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011-38A0-9E4A-BAB2-32730077BC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doi.org</a:t>
            </a:r>
            <a:r>
              <a:rPr lang="en-US" dirty="0" smtClean="0"/>
              <a:t>/10.15468/dl.h6fdbn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011-38A0-9E4A-BAB2-32730077BC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A15DE8-875F-8745-85D9-1DCC7B3E784F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blog.crossref.org</a:t>
            </a:r>
            <a:r>
              <a:rPr lang="en-US" dirty="0" smtClean="0"/>
              <a:t>/?s=DataCite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blog.crossref.org</a:t>
            </a:r>
            <a:r>
              <a:rPr lang="en-US" dirty="0" smtClean="0"/>
              <a:t>/2016/08/the-article-</a:t>
            </a:r>
            <a:r>
              <a:rPr lang="en-US" dirty="0" err="1" smtClean="0"/>
              <a:t>nexus.html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blog.crossref.org</a:t>
            </a:r>
            <a:r>
              <a:rPr lang="en-US" dirty="0" smtClean="0"/>
              <a:t>/2016/09/linking-publications-to-data-and-</a:t>
            </a:r>
            <a:r>
              <a:rPr lang="en-US" dirty="0" err="1" smtClean="0"/>
              <a:t>software.html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www.stm-assoc.org</a:t>
            </a:r>
            <a:r>
              <a:rPr lang="en-US" dirty="0" smtClean="0"/>
              <a:t>/2012_06_14_STM_DataCite_Joint_Statement.pdf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blog.crossref.org</a:t>
            </a:r>
            <a:r>
              <a:rPr lang="en-US" dirty="0" smtClean="0"/>
              <a:t>/2015/09/</a:t>
            </a:r>
            <a:r>
              <a:rPr lang="en-US" dirty="0" err="1" smtClean="0"/>
              <a:t>det</a:t>
            </a:r>
            <a:r>
              <a:rPr lang="en-US" dirty="0" smtClean="0"/>
              <a:t>-poised-for-</a:t>
            </a:r>
            <a:r>
              <a:rPr lang="en-US" dirty="0" err="1" smtClean="0"/>
              <a:t>launch.html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blog.crossref.org</a:t>
            </a:r>
            <a:r>
              <a:rPr lang="en-US" dirty="0" smtClean="0"/>
              <a:t>/2014/09/linking-data-and-</a:t>
            </a:r>
            <a:r>
              <a:rPr lang="en-US" dirty="0" err="1" smtClean="0"/>
              <a:t>publications.html</a:t>
            </a:r>
            <a:endParaRPr lang="en-US" dirty="0" smtClean="0"/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GBIF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GBIF Governing Board, GB21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2014:</a:t>
            </a:r>
            <a:endParaRPr lang="pt-B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vimeo.com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/107148220#t=6m28s </a:t>
            </a:r>
            <a:endParaRPr lang="pt-B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0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GBIF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GBIF Governing Board, GB21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2014: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vimeo.com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/107148220#t=6m28s </a:t>
            </a:r>
            <a:endParaRPr lang="pt-BR" dirty="0" smtClean="0">
              <a:effectLst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GBIF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GBIF Governing Board, GB21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pt-BR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2014: 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pt-BR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vimeo.com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/107148220#t=6m28s </a:t>
            </a:r>
            <a:endParaRPr lang="pt-B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2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/wiki/DataCite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Bibsys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www.bibsys.no</a:t>
            </a:r>
            <a:r>
              <a:rPr lang="en-US" dirty="0" smtClean="0"/>
              <a:t>/</a:t>
            </a:r>
            <a:r>
              <a:rPr lang="en-US" dirty="0" err="1" smtClean="0"/>
              <a:t>produkter-tjenester</a:t>
            </a:r>
            <a:r>
              <a:rPr lang="en-US" dirty="0" smtClean="0"/>
              <a:t>/</a:t>
            </a:r>
            <a:r>
              <a:rPr lang="en-US" dirty="0" err="1" smtClean="0"/>
              <a:t>tjenester</a:t>
            </a:r>
            <a:r>
              <a:rPr lang="en-US" dirty="0" smtClean="0"/>
              <a:t>/</a:t>
            </a:r>
            <a:r>
              <a:rPr lang="en-US" dirty="0" err="1" smtClean="0"/>
              <a:t>gjor</a:t>
            </a:r>
            <a:r>
              <a:rPr lang="en-US" dirty="0" smtClean="0"/>
              <a:t>-</a:t>
            </a:r>
            <a:r>
              <a:rPr lang="en-US" dirty="0" err="1" smtClean="0"/>
              <a:t>forskningen</a:t>
            </a:r>
            <a:r>
              <a:rPr lang="en-US" dirty="0" smtClean="0"/>
              <a:t>-din-</a:t>
            </a:r>
            <a:r>
              <a:rPr lang="en-US" dirty="0" err="1" smtClean="0"/>
              <a:t>synlig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www.bibsys.no</a:t>
            </a:r>
            <a:r>
              <a:rPr lang="en-US" dirty="0" smtClean="0"/>
              <a:t>/</a:t>
            </a:r>
            <a:r>
              <a:rPr lang="en-US" dirty="0" err="1" smtClean="0"/>
              <a:t>rammeverk</a:t>
            </a:r>
            <a:r>
              <a:rPr lang="en-US" dirty="0" smtClean="0"/>
              <a:t>-for-doi/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518658" eaLnBrk="1" hangingPunct="1">
              <a:defRPr/>
            </a:pPr>
            <a:r>
              <a:rPr lang="en-US" dirty="0" smtClean="0">
                <a:latin typeface="Calibri" charset="0"/>
              </a:rPr>
              <a:t>GBIF: http://www.gbif.org/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defTabSz="518658" eaLnBrk="1" hangingPunct="1"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Global Biodiversity Information Facility?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/>
              <a:t>GBIF enables </a:t>
            </a:r>
            <a:r>
              <a:rPr lang="en-US" i="1" dirty="0" smtClean="0"/>
              <a:t>free and open access to biodiversity data </a:t>
            </a:r>
            <a:r>
              <a:rPr lang="en-US" dirty="0" smtClean="0"/>
              <a:t>online. We are an international government-initiated and funded initiative focused on making biodiversity data available to all and anyone, for scientific research, conservation and sustainable development.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defTabSz="518658" eaLnBrk="1" hangingPunct="1">
              <a:defRPr/>
            </a:pPr>
            <a:r>
              <a:rPr lang="nb-N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Hva er </a:t>
            </a:r>
            <a:r>
              <a:rPr lang="nb-NO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Global Biodiversity Information Facility </a:t>
            </a:r>
            <a:r>
              <a:rPr lang="nb-N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(GBIF)? </a:t>
            </a:r>
            <a:r>
              <a:rPr lang="nb-NO" dirty="0" smtClean="0"/>
              <a:t>GBIF arbeider for </a:t>
            </a:r>
            <a:r>
              <a:rPr lang="nb-NO" i="1" dirty="0" smtClean="0"/>
              <a:t>fri og åpen tilgang til biodiversitetsdata </a:t>
            </a:r>
            <a:r>
              <a:rPr lang="nb-NO" dirty="0" smtClean="0"/>
              <a:t>online. Vi er et internasjonalt og statlig initiert og finansiert nettverk med fokus på å bidra til at biodiversitetsdata er tilgjengelig for alle og enhver, for vitenskapelig forskning, bevaring og bærekraftig utvikling.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99572D-3A5B-E44E-8416-8AE71D8296F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A15DE8-875F-8745-85D9-1DCC7B3E784F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www.lifewatch.eu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www.lifewatch.eu</a:t>
            </a:r>
            <a:r>
              <a:rPr lang="en-US" dirty="0" smtClean="0"/>
              <a:t>/</a:t>
            </a:r>
            <a:r>
              <a:rPr lang="en-US" dirty="0" err="1" smtClean="0"/>
              <a:t>Virtual_Research_Environments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portal.biovel.eu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www.slu.se</a:t>
            </a:r>
            <a:r>
              <a:rPr lang="en-US" dirty="0" smtClean="0"/>
              <a:t>/site/</a:t>
            </a:r>
            <a:r>
              <a:rPr lang="en-US" dirty="0" err="1" smtClean="0"/>
              <a:t>svenska-lifewatch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www.slu.se</a:t>
            </a:r>
            <a:r>
              <a:rPr lang="en-US" dirty="0" smtClean="0"/>
              <a:t>/site/</a:t>
            </a:r>
            <a:r>
              <a:rPr lang="en-US" dirty="0" err="1" smtClean="0"/>
              <a:t>svenska-lifewatch</a:t>
            </a:r>
            <a:r>
              <a:rPr lang="en-US" dirty="0" smtClean="0"/>
              <a:t>/guider/</a:t>
            </a:r>
            <a:r>
              <a:rPr lang="en-US" dirty="0" err="1" smtClean="0"/>
              <a:t>analysportalen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3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What’s the Data Portal API? </a:t>
            </a:r>
            <a:r>
              <a:rPr lang="en-GB">
                <a:latin typeface="Helvetica" charset="0"/>
              </a:rPr>
              <a:t>An interface to access the data published through the GBIF network using Web Services.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40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23875" eaLnBrk="1" hangingPunct="1"/>
            <a:fld id="{6B6B8224-7263-A646-8741-85C1C5615092}" type="slidenum">
              <a:rPr lang="es-ES" sz="1200">
                <a:latin typeface="Calibri" charset="0"/>
                <a:cs typeface="Arial" charset="0"/>
              </a:rPr>
              <a:pPr defTabSz="523875" eaLnBrk="1" hangingPunct="1"/>
              <a:t>27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47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04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A15DE8-875F-8745-85D9-1DCC7B3E784F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0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Denmark: http://www.gbif.org/country/DK/publishing</a:t>
            </a:r>
          </a:p>
          <a:p>
            <a:r>
              <a:rPr lang="en-US" dirty="0">
                <a:latin typeface="Calibri" charset="0"/>
              </a:rPr>
              <a:t>Finland: http://www.gbif.org/country/FI/publishing</a:t>
            </a:r>
          </a:p>
          <a:p>
            <a:r>
              <a:rPr lang="en-US" dirty="0">
                <a:latin typeface="Calibri" charset="0"/>
              </a:rPr>
              <a:t>Iceland: http://www.gbif.org/country/IS/publishing</a:t>
            </a:r>
          </a:p>
          <a:p>
            <a:r>
              <a:rPr lang="en-US" dirty="0">
                <a:latin typeface="Calibri" charset="0"/>
              </a:rPr>
              <a:t>Norway: http://www.gbif.org/country/NO/publishing</a:t>
            </a:r>
          </a:p>
          <a:p>
            <a:r>
              <a:rPr lang="en-US" dirty="0">
                <a:latin typeface="Calibri" charset="0"/>
              </a:rPr>
              <a:t>Sweden: http://www.gbif.org/country/SE/</a:t>
            </a:r>
            <a:r>
              <a:rPr lang="en-US" dirty="0" smtClean="0">
                <a:latin typeface="Calibri" charset="0"/>
              </a:rPr>
              <a:t>publishing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Status in September 2016</a:t>
            </a:r>
          </a:p>
          <a:p>
            <a:r>
              <a:rPr lang="en-US" dirty="0" smtClean="0">
                <a:latin typeface="Calibri" charset="0"/>
              </a:rPr>
              <a:t>Country, datasets, occurrences</a:t>
            </a:r>
          </a:p>
          <a:p>
            <a:r>
              <a:rPr lang="en-US" dirty="0" smtClean="0">
                <a:latin typeface="Calibri" charset="0"/>
              </a:rPr>
              <a:t>Denmark, 66 + 1 datasets, 10 905 213 occurrences</a:t>
            </a:r>
          </a:p>
          <a:p>
            <a:r>
              <a:rPr lang="en-US" dirty="0" smtClean="0">
                <a:latin typeface="Calibri" charset="0"/>
              </a:rPr>
              <a:t>Finland, 54 datasets, 3 611 729 occurrences (many data</a:t>
            </a:r>
            <a:r>
              <a:rPr lang="en-US" baseline="0" dirty="0" smtClean="0">
                <a:latin typeface="Calibri" charset="0"/>
              </a:rPr>
              <a:t> removed because of open license requirement??)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Iceland, 4 datasets, 458 705 occurrences</a:t>
            </a:r>
          </a:p>
          <a:p>
            <a:r>
              <a:rPr lang="en-US" dirty="0" smtClean="0">
                <a:latin typeface="Calibri" charset="0"/>
              </a:rPr>
              <a:t>Norway, 112 + 2 datasets, 21 684 727 occurrences</a:t>
            </a:r>
          </a:p>
          <a:p>
            <a:r>
              <a:rPr lang="en-US" dirty="0" smtClean="0">
                <a:latin typeface="Calibri" charset="0"/>
              </a:rPr>
              <a:t>Sweden, 42 datasets, 53 787 704 occurrences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Status in April 2015:</a:t>
            </a:r>
          </a:p>
          <a:p>
            <a:r>
              <a:rPr lang="en-US" dirty="0" smtClean="0">
                <a:latin typeface="Calibri" charset="0"/>
              </a:rPr>
              <a:t>Country, datasets, occurrences</a:t>
            </a:r>
          </a:p>
          <a:p>
            <a:r>
              <a:rPr lang="en-US" dirty="0" smtClean="0">
                <a:latin typeface="Calibri" charset="0"/>
              </a:rPr>
              <a:t>Denmark, 55ds, 10 250 100 </a:t>
            </a:r>
            <a:r>
              <a:rPr lang="en-US" dirty="0" err="1" smtClean="0">
                <a:latin typeface="Calibri" charset="0"/>
              </a:rPr>
              <a:t>occ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Finland, 58 ds, 19 626 137 </a:t>
            </a:r>
            <a:r>
              <a:rPr lang="en-US" dirty="0" err="1" smtClean="0">
                <a:latin typeface="Calibri" charset="0"/>
              </a:rPr>
              <a:t>occ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Iceland, 4 ds, 458 705 </a:t>
            </a:r>
            <a:r>
              <a:rPr lang="en-US" dirty="0" err="1" smtClean="0">
                <a:latin typeface="Calibri" charset="0"/>
              </a:rPr>
              <a:t>occ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Norway, 93 ds, 17 425 011 </a:t>
            </a:r>
            <a:r>
              <a:rPr lang="en-US" dirty="0" err="1" smtClean="0">
                <a:latin typeface="Calibri" charset="0"/>
              </a:rPr>
              <a:t>occ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Sweden, 34 ds, 50 997 763 </a:t>
            </a:r>
            <a:r>
              <a:rPr lang="en-US" dirty="0" err="1" smtClean="0">
                <a:latin typeface="Calibri" charset="0"/>
              </a:rPr>
              <a:t>occ</a:t>
            </a:r>
            <a:endParaRPr lang="en-US" dirty="0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0286DB-4CEB-5048-848B-B40BB8F5929C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http://</a:t>
            </a:r>
            <a:r>
              <a:rPr lang="en-US" dirty="0" err="1" smtClean="0">
                <a:latin typeface="Calibri" charset="0"/>
              </a:rPr>
              <a:t>www.nhm.uio.no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forskning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prosjekter</a:t>
            </a:r>
            <a:r>
              <a:rPr lang="en-US" dirty="0" smtClean="0">
                <a:latin typeface="Calibri" charset="0"/>
              </a:rPr>
              <a:t>/gbif/</a:t>
            </a:r>
          </a:p>
          <a:p>
            <a:r>
              <a:rPr lang="en-US" dirty="0" smtClean="0">
                <a:latin typeface="Calibri" charset="0"/>
              </a:rPr>
              <a:t>http://</a:t>
            </a:r>
            <a:r>
              <a:rPr lang="en-US" dirty="0" err="1" smtClean="0">
                <a:latin typeface="Calibri" charset="0"/>
              </a:rPr>
              <a:t>www.gbif.no</a:t>
            </a: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59871-673D-014F-88A2-98C216B932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GBIF is dependent on resolvable and stable identifiers for efficient functionality. Identifiers for occurrences and for datasets etc.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1E4DA-9142-F149-A7FB-A41A4267CC7E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sz="1200" dirty="0" smtClean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http://www.gbif.org/terms/licences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Calibri" pitchFamily="34" charset="0"/>
              </a:rPr>
              <a:t>https://</a:t>
            </a:r>
            <a:r>
              <a:rPr lang="en-GB" altLang="en-US" dirty="0" err="1" smtClean="0">
                <a:latin typeface="Calibri" pitchFamily="34" charset="0"/>
              </a:rPr>
              <a:t>en.wikipedia.org</a:t>
            </a:r>
            <a:r>
              <a:rPr lang="en-GB" altLang="en-US" dirty="0" smtClean="0">
                <a:latin typeface="Calibri" pitchFamily="34" charset="0"/>
              </a:rPr>
              <a:t>/wiki/</a:t>
            </a:r>
            <a:r>
              <a:rPr lang="en-GB" altLang="en-US" dirty="0" err="1" smtClean="0">
                <a:latin typeface="Calibri" pitchFamily="34" charset="0"/>
              </a:rPr>
              <a:t>Creative_Commons_license</a:t>
            </a:r>
            <a:endParaRPr lang="en-GB" altLang="en-US" dirty="0" smtClean="0">
              <a:latin typeface="Calibri" pitchFamily="34" charset="0"/>
            </a:endParaRP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Calibri" pitchFamily="34" charset="0"/>
              </a:rPr>
              <a:t>https://</a:t>
            </a:r>
            <a:r>
              <a:rPr lang="en-GB" altLang="en-US" dirty="0" err="1" smtClean="0">
                <a:latin typeface="Calibri" pitchFamily="34" charset="0"/>
              </a:rPr>
              <a:t>en.wikipedia.org</a:t>
            </a:r>
            <a:r>
              <a:rPr lang="en-GB" altLang="en-US" dirty="0" smtClean="0">
                <a:latin typeface="Calibri" pitchFamily="34" charset="0"/>
              </a:rPr>
              <a:t>/wiki/CC0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Calibri" pitchFamily="34" charset="0"/>
              </a:rPr>
              <a:t>https://</a:t>
            </a:r>
            <a:r>
              <a:rPr lang="en-GB" altLang="en-US" dirty="0" err="1" smtClean="0">
                <a:latin typeface="Calibri" pitchFamily="34" charset="0"/>
              </a:rPr>
              <a:t>en.wikipedia.org</a:t>
            </a:r>
            <a:r>
              <a:rPr lang="en-GB" altLang="en-US" dirty="0" smtClean="0">
                <a:latin typeface="Calibri" pitchFamily="34" charset="0"/>
              </a:rPr>
              <a:t>/wiki/CC_BY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Calibri" pitchFamily="34" charset="0"/>
              </a:rPr>
              <a:t>https://</a:t>
            </a:r>
            <a:r>
              <a:rPr lang="en-GB" altLang="en-US" dirty="0" err="1" smtClean="0">
                <a:latin typeface="Calibri" pitchFamily="34" charset="0"/>
              </a:rPr>
              <a:t>en.wikipedia.org</a:t>
            </a:r>
            <a:r>
              <a:rPr lang="en-GB" altLang="en-US" dirty="0" smtClean="0">
                <a:latin typeface="Calibri" pitchFamily="34" charset="0"/>
              </a:rPr>
              <a:t>/wiki/Non-</a:t>
            </a:r>
            <a:r>
              <a:rPr lang="en-GB" altLang="en-US" dirty="0" smtClean="0">
                <a:latin typeface="Calibri" pitchFamily="34" charset="0"/>
              </a:rPr>
              <a:t>commercial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Calibri" pitchFamily="34" charset="0"/>
              </a:rPr>
              <a:t>--</a:t>
            </a:r>
          </a:p>
          <a:p>
            <a:r>
              <a:rPr lang="en-US" dirty="0" smtClean="0"/>
              <a:t>http://www.gbif.org/newsroom/news/data-licensing-milestone – August 18th 2016</a:t>
            </a:r>
          </a:p>
          <a:p>
            <a:r>
              <a:rPr lang="en-US" dirty="0" smtClean="0"/>
              <a:t>http://www.gbif.org/newsroom/news/data-licensing-and-endorsement – September 22nd 2014, updated October 23</a:t>
            </a:r>
            <a:r>
              <a:rPr lang="en-US" baseline="30000" dirty="0" smtClean="0"/>
              <a:t>rd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http://www.gbif.org/newsroom/</a:t>
            </a:r>
            <a:r>
              <a:rPr lang="en-US" dirty="0" err="1" smtClean="0"/>
              <a:t>consultations#licensing</a:t>
            </a:r>
            <a:endParaRPr lang="en-US" dirty="0" smtClean="0"/>
          </a:p>
          <a:p>
            <a:r>
              <a:rPr lang="en-US" dirty="0" smtClean="0"/>
              <a:t>http://www.gbif.org/</a:t>
            </a:r>
            <a:r>
              <a:rPr lang="en-US" dirty="0" err="1" smtClean="0"/>
              <a:t>resources?search_api_views_fulltext</a:t>
            </a:r>
            <a:r>
              <a:rPr lang="en-US" dirty="0" smtClean="0"/>
              <a:t>=</a:t>
            </a:r>
            <a:r>
              <a:rPr lang="en-US" dirty="0" err="1" smtClean="0"/>
              <a:t>licensing&amp;sort_by</a:t>
            </a:r>
            <a:r>
              <a:rPr lang="en-US" dirty="0" smtClean="0"/>
              <a:t>=</a:t>
            </a:r>
            <a:r>
              <a:rPr lang="en-US" dirty="0" err="1" smtClean="0"/>
              <a:t>gr_date_of_publication&amp;sort_order</a:t>
            </a:r>
            <a:r>
              <a:rPr lang="en-US" dirty="0" smtClean="0"/>
              <a:t>=</a:t>
            </a:r>
            <a:r>
              <a:rPr lang="en-US" dirty="0" err="1" smtClean="0"/>
              <a:t>DESC&amp;items_per_page</a:t>
            </a:r>
            <a:r>
              <a:rPr lang="en-US" dirty="0" smtClean="0"/>
              <a:t>=20</a:t>
            </a:r>
          </a:p>
          <a:p>
            <a:pPr marL="0" marR="0" indent="0" algn="l" defTabSz="520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50180" name="Slide Number Placeholder 3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4B736B4-059E-4333-89B9-02C7F676C6C2}" type="slidenum">
              <a:rPr lang="en-GB" altLang="en-US" sz="1200">
                <a:solidFill>
                  <a:srgbClr val="000000"/>
                </a:solidFill>
              </a:rPr>
              <a:pPr algn="r"/>
              <a:t>7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A15DE8-875F-8745-85D9-1DCC7B3E784F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This is the GBIF 2013 Data Portal</a:t>
            </a:r>
          </a:p>
        </p:txBody>
      </p:sp>
      <p:sp>
        <p:nvSpPr>
          <p:cNvPr id="3789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23875" eaLnBrk="1" hangingPunct="1"/>
            <a:fld id="{C202C948-A5BE-5E4D-AE7F-6E6764D0DBA9}" type="slidenum">
              <a:rPr lang="es-ES" sz="1200">
                <a:latin typeface="Calibri" charset="0"/>
                <a:cs typeface="Arial" charset="0"/>
              </a:rPr>
              <a:pPr defTabSz="523875" eaLnBrk="1" hangingPunct="1"/>
              <a:t>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http://www.gbif.org/occurrence/search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011-38A0-9E4A-BAB2-32730077B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Navigating though an specie search, show the results related with the search and also there is the capability to filter the results.</a:t>
            </a:r>
          </a:p>
        </p:txBody>
      </p:sp>
      <p:sp>
        <p:nvSpPr>
          <p:cNvPr id="3993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23875" eaLnBrk="1" hangingPunct="1"/>
            <a:fld id="{CB790056-1BA0-3D49-A4DA-B5531C1173C9}" type="slidenum">
              <a:rPr lang="es-ES" sz="1200">
                <a:latin typeface="Calibri" charset="0"/>
                <a:cs typeface="Arial" charset="0"/>
              </a:rPr>
              <a:pPr defTabSz="523875" eaLnBrk="1" hangingPunct="1"/>
              <a:t>12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5024" y="6974628"/>
            <a:ext cx="972486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63"/>
            <a:ext cx="9413796" cy="357136"/>
          </a:xfrm>
        </p:spPr>
        <p:txBody>
          <a:bodyPr lIns="0">
            <a:normAutofit/>
          </a:bodyPr>
          <a:lstStyle>
            <a:lvl1pPr marL="0" indent="0" algn="r">
              <a:buNone/>
              <a:defRPr sz="1000" b="0" cap="all" baseline="0">
                <a:solidFill>
                  <a:schemeClr val="tx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024" y="2408909"/>
            <a:ext cx="9414647" cy="3566678"/>
          </a:xfrm>
        </p:spPr>
        <p:txBody>
          <a:bodyPr anchor="b" anchorCtr="0">
            <a:noAutofit/>
          </a:bodyPr>
          <a:lstStyle>
            <a:lvl1pPr algn="l">
              <a:defRPr sz="6200" b="0" i="0" cap="none">
                <a:solidFill>
                  <a:srgbClr val="3E90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024" y="6068969"/>
            <a:ext cx="9414647" cy="792887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1" kern="1000" cap="none" spc="-57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5205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7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 descr="GBIF-2015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" y="88453"/>
            <a:ext cx="3837907" cy="13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18168"/>
          </a:xfrm>
        </p:spPr>
        <p:txBody>
          <a:bodyPr anchor="t" anchorCtr="0">
            <a:no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0818" y="3242222"/>
            <a:ext cx="3071931" cy="35135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6610" y="3242222"/>
            <a:ext cx="3071931" cy="35135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515028" y="3242222"/>
            <a:ext cx="3071931" cy="35135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026" y="948858"/>
            <a:ext cx="3071978" cy="229336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66563" y="948858"/>
            <a:ext cx="3071978" cy="229336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790772" y="948858"/>
            <a:ext cx="3071978" cy="2293364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18168"/>
          </a:xfrm>
        </p:spPr>
        <p:txBody>
          <a:bodyPr anchor="t" anchorCtr="0">
            <a:no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0818" y="3242222"/>
            <a:ext cx="3071931" cy="351357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6610" y="3242222"/>
            <a:ext cx="3071931" cy="351357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515028" y="3242222"/>
            <a:ext cx="3071931" cy="351357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026" y="948858"/>
            <a:ext cx="3071978" cy="22933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66563" y="948858"/>
            <a:ext cx="3071978" cy="22933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790772" y="948858"/>
            <a:ext cx="3071978" cy="22933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7051" y="4274196"/>
            <a:ext cx="4630054" cy="2487242"/>
          </a:xfrm>
        </p:spPr>
        <p:txBody>
          <a:bodyPr/>
          <a:lstStyle>
            <a:lvl1pPr marL="204963" indent="-204963">
              <a:lnSpc>
                <a:spcPct val="120000"/>
              </a:lnSpc>
              <a:spcBef>
                <a:spcPts val="0"/>
              </a:spcBef>
              <a:spcAft>
                <a:spcPts val="342"/>
              </a:spcAft>
              <a:buFont typeface="Arial"/>
              <a:buChar char="•"/>
              <a:defRPr sz="2700" baseline="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02837" y="302868"/>
            <a:ext cx="1951372" cy="17979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477927" y="2184838"/>
            <a:ext cx="4676279" cy="45762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27051" y="2184823"/>
            <a:ext cx="4630054" cy="208853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53563" y="-12074"/>
            <a:ext cx="643843" cy="7727412"/>
          </a:xfrm>
        </p:spPr>
        <p:txBody>
          <a:bodyPr vert="vert270" lIns="0" tIns="40991" rIns="0" bIns="40991">
            <a:noAutofit/>
          </a:bodyPr>
          <a:lstStyle>
            <a:lvl1pPr marL="0" algn="r" defTabSz="520596" rtl="0" eaLnBrk="1" latinLnBrk="0" hangingPunct="1">
              <a:defRPr lang="en-US" sz="46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27049" y="302868"/>
            <a:ext cx="7575785" cy="179792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42"/>
              </a:spcAft>
              <a:buFont typeface="Arial"/>
              <a:buNone/>
              <a:defRPr sz="3600" baseline="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-in-Use-Case-Study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7051" y="4274196"/>
            <a:ext cx="4630054" cy="2487242"/>
          </a:xfrm>
        </p:spPr>
        <p:txBody>
          <a:bodyPr/>
          <a:lstStyle>
            <a:lvl1pPr marL="204963" indent="-204963">
              <a:lnSpc>
                <a:spcPct val="120000"/>
              </a:lnSpc>
              <a:spcBef>
                <a:spcPts val="0"/>
              </a:spcBef>
              <a:spcAft>
                <a:spcPts val="342"/>
              </a:spcAft>
              <a:buFont typeface="Arial"/>
              <a:buChar char="•"/>
              <a:defRPr sz="2700" baseline="0">
                <a:solidFill>
                  <a:schemeClr val="bg1"/>
                </a:solidFill>
              </a:defRPr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02837" y="302868"/>
            <a:ext cx="1951372" cy="17979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477927" y="2184838"/>
            <a:ext cx="4676279" cy="45762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27051" y="2184823"/>
            <a:ext cx="4630054" cy="2088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53563" y="-12074"/>
            <a:ext cx="643843" cy="7727412"/>
          </a:xfrm>
        </p:spPr>
        <p:txBody>
          <a:bodyPr vert="vert270" lIns="0" tIns="40991" rIns="0" bIns="40991">
            <a:noAutofit/>
          </a:bodyPr>
          <a:lstStyle>
            <a:lvl1pPr marL="0" algn="r" defTabSz="520596" rtl="0" eaLnBrk="1" latinLnBrk="0" hangingPunct="1">
              <a:defRPr lang="en-US" sz="4600" kern="1200" dirty="0" smtClean="0">
                <a:solidFill>
                  <a:srgbClr val="339837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27051" y="302868"/>
            <a:ext cx="7575786" cy="179792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42"/>
              </a:spcAft>
              <a:buFont typeface="Arial"/>
              <a:buNone/>
              <a:defRPr sz="3600" baseline="0">
                <a:solidFill>
                  <a:schemeClr val="bg1"/>
                </a:solidFill>
              </a:defRPr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18168"/>
          </a:xfrm>
        </p:spPr>
        <p:txBody>
          <a:bodyPr anchor="t" anchorCtr="0">
            <a:no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6610" y="948858"/>
            <a:ext cx="3071931" cy="58069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515026" y="948858"/>
            <a:ext cx="6347724" cy="58069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554388"/>
          </a:xfrm>
        </p:spPr>
        <p:txBody>
          <a:bodyPr anchor="t" anchorCtr="0">
            <a:norm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964639"/>
            <a:ext cx="4722671" cy="705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596" indent="0">
              <a:buNone/>
              <a:defRPr sz="2300" b="1"/>
            </a:lvl2pPr>
            <a:lvl3pPr marL="1041198" indent="0">
              <a:buNone/>
              <a:defRPr sz="2100" b="1"/>
            </a:lvl3pPr>
            <a:lvl4pPr marL="1561797" indent="0">
              <a:buNone/>
              <a:defRPr sz="1800" b="1"/>
            </a:lvl4pPr>
            <a:lvl5pPr marL="2082396" indent="0">
              <a:buNone/>
              <a:defRPr sz="1800" b="1"/>
            </a:lvl5pPr>
            <a:lvl6pPr marL="2602994" indent="0">
              <a:buNone/>
              <a:defRPr sz="1800" b="1"/>
            </a:lvl6pPr>
            <a:lvl7pPr marL="3123595" indent="0">
              <a:buNone/>
              <a:defRPr sz="1800" b="1"/>
            </a:lvl7pPr>
            <a:lvl8pPr marL="3644194" indent="0">
              <a:buNone/>
              <a:defRPr sz="1800" b="1"/>
            </a:lvl8pPr>
            <a:lvl9pPr marL="41647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1786954"/>
            <a:ext cx="4722671" cy="49697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964639"/>
            <a:ext cx="4724526" cy="705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596" indent="0">
              <a:buNone/>
              <a:defRPr sz="2300" b="1"/>
            </a:lvl2pPr>
            <a:lvl3pPr marL="1041198" indent="0">
              <a:buNone/>
              <a:defRPr sz="2100" b="1"/>
            </a:lvl3pPr>
            <a:lvl4pPr marL="1561797" indent="0">
              <a:buNone/>
              <a:defRPr sz="1800" b="1"/>
            </a:lvl4pPr>
            <a:lvl5pPr marL="2082396" indent="0">
              <a:buNone/>
              <a:defRPr sz="1800" b="1"/>
            </a:lvl5pPr>
            <a:lvl6pPr marL="2602994" indent="0">
              <a:buNone/>
              <a:defRPr sz="1800" b="1"/>
            </a:lvl6pPr>
            <a:lvl7pPr marL="3123595" indent="0">
              <a:buNone/>
              <a:defRPr sz="1800" b="1"/>
            </a:lvl7pPr>
            <a:lvl8pPr marL="3644194" indent="0">
              <a:buNone/>
              <a:defRPr sz="1800" b="1"/>
            </a:lvl8pPr>
            <a:lvl9pPr marL="41647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1786952"/>
            <a:ext cx="4724526" cy="496970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974756"/>
          </a:xfrm>
        </p:spPr>
        <p:txBody>
          <a:bodyPr anchor="t" anchorCtr="0">
            <a:normAutofit/>
          </a:bodyPr>
          <a:lstStyle>
            <a:lvl1pPr algn="l">
              <a:defRPr sz="32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459475"/>
            <a:ext cx="4722671" cy="705516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  <a:lvl2pPr marL="520596" indent="0">
              <a:buNone/>
              <a:defRPr sz="2300" b="1"/>
            </a:lvl2pPr>
            <a:lvl3pPr marL="1041198" indent="0">
              <a:buNone/>
              <a:defRPr sz="2100" b="1"/>
            </a:lvl3pPr>
            <a:lvl4pPr marL="1561797" indent="0">
              <a:buNone/>
              <a:defRPr sz="1800" b="1"/>
            </a:lvl4pPr>
            <a:lvl5pPr marL="2082396" indent="0">
              <a:buNone/>
              <a:defRPr sz="1800" b="1"/>
            </a:lvl5pPr>
            <a:lvl6pPr marL="2602994" indent="0">
              <a:buNone/>
              <a:defRPr sz="1800" b="1"/>
            </a:lvl6pPr>
            <a:lvl7pPr marL="3123595" indent="0">
              <a:buNone/>
              <a:defRPr sz="1800" b="1"/>
            </a:lvl7pPr>
            <a:lvl8pPr marL="3644194" indent="0">
              <a:buNone/>
              <a:defRPr sz="1800" b="1"/>
            </a:lvl8pPr>
            <a:lvl9pPr marL="41647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165004"/>
            <a:ext cx="4722671" cy="4603953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3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459475"/>
            <a:ext cx="4724526" cy="705516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  <a:lvl2pPr marL="520596" indent="0">
              <a:buNone/>
              <a:defRPr sz="2300" b="1"/>
            </a:lvl2pPr>
            <a:lvl3pPr marL="1041198" indent="0">
              <a:buNone/>
              <a:defRPr sz="2100" b="1"/>
            </a:lvl3pPr>
            <a:lvl4pPr marL="1561797" indent="0">
              <a:buNone/>
              <a:defRPr sz="1800" b="1"/>
            </a:lvl4pPr>
            <a:lvl5pPr marL="2082396" indent="0">
              <a:buNone/>
              <a:defRPr sz="1800" b="1"/>
            </a:lvl5pPr>
            <a:lvl6pPr marL="2602994" indent="0">
              <a:buNone/>
              <a:defRPr sz="1800" b="1"/>
            </a:lvl6pPr>
            <a:lvl7pPr marL="3123595" indent="0">
              <a:buNone/>
              <a:defRPr sz="1800" b="1"/>
            </a:lvl7pPr>
            <a:lvl8pPr marL="3644194" indent="0">
              <a:buNone/>
              <a:defRPr sz="1800" b="1"/>
            </a:lvl8pPr>
            <a:lvl9pPr marL="41647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165004"/>
            <a:ext cx="4724526" cy="4603953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3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32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4"/>
            <a:ext cx="9619774" cy="87551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44298"/>
            <a:ext cx="9619774" cy="531150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15026" y="7065662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>
            <a:noAutofit/>
          </a:bodyPr>
          <a:lstStyle>
            <a:lvl1pPr>
              <a:defRPr sz="55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801338"/>
            <a:ext cx="7482047" cy="1771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52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fld id="{968C2AC7-14B7-1546-A1EC-D9F5A5847096}" type="datetimeFigureOut">
              <a:rPr lang="en-US" smtClean="0"/>
              <a:t>2016-10-31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62" y="7009643"/>
            <a:ext cx="3384735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4" y="7009643"/>
            <a:ext cx="2494016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fld id="{BA5FC41D-C8C7-614E-A692-64D6A2BE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0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fld id="{968C2AC7-14B7-1546-A1EC-D9F5A5847096}" type="datetimeFigureOut">
              <a:rPr lang="en-US" smtClean="0"/>
              <a:t>2016-10-31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62" y="7009643"/>
            <a:ext cx="3384735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4" y="7009643"/>
            <a:ext cx="2494016" cy="402652"/>
          </a:xfrm>
          <a:prstGeom prst="rect">
            <a:avLst/>
          </a:prstGeom>
        </p:spPr>
        <p:txBody>
          <a:bodyPr lIns="91281" tIns="45641" rIns="91281" bIns="45641"/>
          <a:lstStyle/>
          <a:p>
            <a:fld id="{BA5FC41D-C8C7-614E-A692-64D6A2BE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437" y="302868"/>
            <a:ext cx="7721268" cy="1260475"/>
          </a:xfrm>
          <a:prstGeom prst="rect">
            <a:avLst/>
          </a:prstGeom>
        </p:spPr>
        <p:txBody>
          <a:bodyPr lIns="104798" tIns="52398" rIns="104798" bIns="52398"/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437" y="1764678"/>
            <a:ext cx="7721268" cy="4991131"/>
          </a:xfrm>
          <a:prstGeom prst="rect">
            <a:avLst/>
          </a:prstGeom>
        </p:spPr>
        <p:txBody>
          <a:bodyPr lIns="104798" tIns="52398" rIns="104798" bIns="52398"/>
          <a:lstStyle>
            <a:lvl1pPr>
              <a:defRPr sz="3200">
                <a:latin typeface="Trebuchet MS" pitchFamily="34" charset="0"/>
              </a:defRPr>
            </a:lvl1pPr>
            <a:lvl2pPr>
              <a:defRPr sz="2900">
                <a:latin typeface="Trebuchet MS" pitchFamily="34" charset="0"/>
              </a:defRPr>
            </a:lvl2pPr>
            <a:lvl3pPr>
              <a:defRPr sz="2300">
                <a:latin typeface="Trebuchet MS" pitchFamily="34" charset="0"/>
              </a:defRPr>
            </a:lvl3pPr>
            <a:lvl4pPr>
              <a:defRPr sz="2100">
                <a:latin typeface="Trebuchet MS" pitchFamily="34" charset="0"/>
              </a:defRPr>
            </a:lvl4pPr>
            <a:lvl5pPr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200" y="7010400"/>
            <a:ext cx="2495010" cy="401638"/>
          </a:xfrm>
          <a:prstGeom prst="rect">
            <a:avLst/>
          </a:prstGeom>
        </p:spPr>
        <p:txBody>
          <a:bodyPr vert="horz" wrap="square" lIns="104798" tIns="52398" rIns="104798" bIns="52398" numCol="1" anchor="t" anchorCtr="0" compatLnSpc="1">
            <a:prstTxWarp prst="textNoShape">
              <a:avLst/>
            </a:prstTxWarp>
          </a:bodyPr>
          <a:lstStyle>
            <a:lvl1pPr defTabSz="523987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31A2F267-A6B7-1044-9131-A3BD54B4DBC9}" type="datetimeFigureOut">
              <a:rPr lang="es-ES"/>
              <a:pPr>
                <a:defRPr/>
              </a:pPr>
              <a:t>2016-10-31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388" y="7010400"/>
            <a:ext cx="3385862" cy="401638"/>
          </a:xfrm>
          <a:prstGeom prst="rect">
            <a:avLst/>
          </a:prstGeom>
        </p:spPr>
        <p:txBody>
          <a:bodyPr vert="horz" wrap="square" lIns="104798" tIns="52398" rIns="104798" bIns="52398" numCol="1" anchor="t" anchorCtr="0" compatLnSpc="1">
            <a:prstTxWarp prst="textNoShape">
              <a:avLst/>
            </a:prstTxWarp>
          </a:bodyPr>
          <a:lstStyle>
            <a:lvl1pPr defTabSz="523987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431" y="7010400"/>
            <a:ext cx="545194" cy="401638"/>
          </a:xfrm>
          <a:prstGeom prst="rect">
            <a:avLst/>
          </a:prstGeom>
        </p:spPr>
        <p:txBody>
          <a:bodyPr vert="horz" wrap="square" lIns="104798" tIns="52398" rIns="104798" bIns="52398" numCol="1" anchor="t" anchorCtr="0" compatLnSpc="1">
            <a:prstTxWarp prst="textNoShape">
              <a:avLst/>
            </a:prstTxWarp>
          </a:bodyPr>
          <a:lstStyle>
            <a:lvl1pPr defTabSz="523987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E72EC9B6-C179-FE49-B85C-DB040D3192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28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01649" y="2349388"/>
            <a:ext cx="7403155" cy="1621111"/>
          </a:xfrm>
          <a:prstGeom prst="rect">
            <a:avLst/>
          </a:prstGeom>
        </p:spPr>
        <p:txBody>
          <a:bodyPr lIns="104915" tIns="52457" rIns="104915" bIns="52457"/>
          <a:lstStyle>
            <a:lvl1pPr algn="l">
              <a:defRPr sz="4400"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6601507" cy="1932728"/>
          </a:xfrm>
          <a:prstGeom prst="rect">
            <a:avLst/>
          </a:prstGeom>
        </p:spPr>
        <p:txBody>
          <a:bodyPr lIns="104915" tIns="52457" rIns="104915" bIns="5245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52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197" y="7010400"/>
            <a:ext cx="2495010" cy="401638"/>
          </a:xfrm>
          <a:prstGeom prst="rect">
            <a:avLst/>
          </a:prstGeom>
        </p:spPr>
        <p:txBody>
          <a:bodyPr vert="horz" wrap="square" lIns="104915" tIns="52457" rIns="104915" bIns="52457" numCol="1" anchor="t" anchorCtr="0" compatLnSpc="1">
            <a:prstTxWarp prst="textNoShape">
              <a:avLst/>
            </a:prstTxWarp>
          </a:bodyPr>
          <a:lstStyle>
            <a:lvl1pPr defTabSz="524572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A9677F7F-8597-834B-A2A2-02B1A2F473F6}" type="datetime1">
              <a:rPr lang="en-US"/>
              <a:pPr>
                <a:defRPr/>
              </a:pPr>
              <a:t>2016-10-31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388" y="7010400"/>
            <a:ext cx="3385862" cy="401638"/>
          </a:xfrm>
          <a:prstGeom prst="rect">
            <a:avLst/>
          </a:prstGeom>
        </p:spPr>
        <p:txBody>
          <a:bodyPr vert="horz" wrap="square" lIns="104915" tIns="52457" rIns="104915" bIns="52457" numCol="1" anchor="t" anchorCtr="0" compatLnSpc="1">
            <a:prstTxWarp prst="textNoShape">
              <a:avLst/>
            </a:prstTxWarp>
          </a:bodyPr>
          <a:lstStyle>
            <a:lvl1pPr defTabSz="524572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431" y="7010400"/>
            <a:ext cx="545194" cy="401638"/>
          </a:xfrm>
          <a:prstGeom prst="rect">
            <a:avLst/>
          </a:prstGeom>
        </p:spPr>
        <p:txBody>
          <a:bodyPr vert="horz" wrap="square" lIns="104915" tIns="52457" rIns="104915" bIns="52457" numCol="1" anchor="t" anchorCtr="0" compatLnSpc="1">
            <a:prstTxWarp prst="textNoShape">
              <a:avLst/>
            </a:prstTxWarp>
          </a:bodyPr>
          <a:lstStyle>
            <a:lvl1pPr defTabSz="524572">
              <a:defRPr sz="11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D45B30EB-27C6-3B44-B17F-1FC1003A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54" y="1764707"/>
            <a:ext cx="7874593" cy="4991131"/>
          </a:xfrm>
          <a:prstGeom prst="rect">
            <a:avLst/>
          </a:prstGeom>
        </p:spPr>
        <p:txBody>
          <a:bodyPr/>
          <a:lstStyle>
            <a:lvl1pPr>
              <a:spcAft>
                <a:spcPts val="1369"/>
              </a:spcAft>
              <a:defRPr/>
            </a:lvl1pPr>
            <a:lvl2pPr>
              <a:spcAft>
                <a:spcPts val="684"/>
              </a:spcAft>
              <a:buFont typeface="Arial" pitchFamily="34" charset="0"/>
              <a:buChar char="•"/>
              <a:defRPr baseline="0"/>
            </a:lvl2pPr>
            <a:lvl3pPr>
              <a:spcAft>
                <a:spcPts val="684"/>
              </a:spcAft>
              <a:defRPr/>
            </a:lvl3pPr>
            <a:lvl4pPr>
              <a:spcAft>
                <a:spcPts val="684"/>
              </a:spcAft>
              <a:defRPr/>
            </a:lvl4pPr>
            <a:lvl5pPr>
              <a:spcAft>
                <a:spcPts val="684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197" y="7010400"/>
            <a:ext cx="2495010" cy="40163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B4112AF2-086C-7547-8B2D-C4777556CB33}" type="datetime1">
              <a:rPr lang="en-US"/>
              <a:pPr>
                <a:defRPr/>
              </a:pPr>
              <a:t>2016-10-31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388" y="7010400"/>
            <a:ext cx="3385862" cy="40163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433" y="7010400"/>
            <a:ext cx="2495010" cy="40163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C4414381-9B7D-0F49-B750-A8DDC9EE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2878"/>
            <a:ext cx="10154206" cy="621485"/>
          </a:xfrm>
          <a:solidFill>
            <a:schemeClr val="tx1">
              <a:alpha val="70000"/>
            </a:schemeClr>
          </a:solidFill>
        </p:spPr>
        <p:txBody>
          <a:bodyPr lIns="520596" anchor="t">
            <a:normAutofit/>
          </a:bodyPr>
          <a:lstStyle>
            <a:lvl1pPr algn="l">
              <a:defRPr sz="32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44298"/>
            <a:ext cx="9619774" cy="53115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987041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4438" y="1444310"/>
            <a:ext cx="4401287" cy="51440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520596" indent="0">
              <a:buNone/>
              <a:defRPr>
                <a:solidFill>
                  <a:schemeClr val="tx1"/>
                </a:solidFill>
              </a:defRPr>
            </a:lvl2pPr>
            <a:lvl3pPr marL="1041198" indent="0">
              <a:buNone/>
              <a:defRPr>
                <a:solidFill>
                  <a:schemeClr val="tx1"/>
                </a:solidFill>
              </a:defRPr>
            </a:lvl3pPr>
            <a:lvl4pPr marL="1561797" indent="0">
              <a:buNone/>
              <a:defRPr>
                <a:solidFill>
                  <a:schemeClr val="tx1"/>
                </a:solidFill>
              </a:defRPr>
            </a:lvl4pPr>
            <a:lvl5pPr marL="208239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987041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4450" y="1444310"/>
            <a:ext cx="4388265" cy="511947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20596" indent="0">
              <a:buNone/>
              <a:defRPr>
                <a:solidFill>
                  <a:schemeClr val="bg1"/>
                </a:solidFill>
              </a:defRPr>
            </a:lvl2pPr>
            <a:lvl3pPr marL="1041198" indent="0">
              <a:buNone/>
              <a:defRPr>
                <a:solidFill>
                  <a:schemeClr val="bg1"/>
                </a:solidFill>
              </a:defRPr>
            </a:lvl3pPr>
            <a:lvl4pPr marL="1561797" indent="0">
              <a:buNone/>
              <a:defRPr>
                <a:solidFill>
                  <a:schemeClr val="bg1"/>
                </a:solidFill>
              </a:defRPr>
            </a:lvl4pPr>
            <a:lvl5pPr marL="208239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2878"/>
            <a:ext cx="10154206" cy="621485"/>
          </a:xfrm>
          <a:noFill/>
        </p:spPr>
        <p:txBody>
          <a:bodyPr lIns="520596" anchor="t">
            <a:normAutofit/>
          </a:bodyPr>
          <a:lstStyle>
            <a:lvl1pPr algn="l">
              <a:defRPr sz="32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2878"/>
            <a:ext cx="10154206" cy="621485"/>
          </a:xfrm>
          <a:solidFill>
            <a:schemeClr val="tx1">
              <a:alpha val="70000"/>
            </a:schemeClr>
          </a:solidFill>
        </p:spPr>
        <p:txBody>
          <a:bodyPr lIns="520596" anchor="t">
            <a:normAutofit/>
          </a:bodyPr>
          <a:lstStyle>
            <a:lvl1pPr algn="l">
              <a:defRPr sz="32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4"/>
            <a:ext cx="9619774" cy="985622"/>
          </a:xfrm>
        </p:spPr>
        <p:txBody>
          <a:bodyPr anchor="t" anchorCtr="0">
            <a:noAutofit/>
          </a:bodyPr>
          <a:lstStyle>
            <a:lvl1pPr algn="l">
              <a:defRPr sz="32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444298"/>
            <a:ext cx="4720815" cy="53115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444298"/>
            <a:ext cx="4720815" cy="53115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5026" y="7002329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75" y="7065676"/>
            <a:ext cx="8365196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/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5" y="6853665"/>
            <a:ext cx="1125119" cy="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4"/>
            <a:ext cx="9619774" cy="985622"/>
          </a:xfrm>
        </p:spPr>
        <p:txBody>
          <a:bodyPr anchor="t" anchorCtr="0">
            <a:noAutofit/>
          </a:bodyPr>
          <a:lstStyle>
            <a:lvl1pPr algn="l">
              <a:defRPr sz="32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444298"/>
            <a:ext cx="4720815" cy="531150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444296"/>
            <a:ext cx="4720815" cy="531150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18463" y="7065676"/>
            <a:ext cx="5352978" cy="422495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  <a:lvl2pPr marL="520596" indent="0">
              <a:buNone/>
              <a:defRPr/>
            </a:lvl2pPr>
            <a:lvl3pPr marL="1041198" indent="0">
              <a:buNone/>
              <a:defRPr/>
            </a:lvl3pPr>
            <a:lvl4pPr marL="1561797" indent="0">
              <a:buNone/>
              <a:defRPr/>
            </a:lvl4pPr>
            <a:lvl5pPr marL="2082396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5024" y="6974628"/>
            <a:ext cx="7963748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9" y="6708485"/>
            <a:ext cx="1375668" cy="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0" tIns="52059" rIns="0" bIns="52059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81"/>
            <a:ext cx="9619774" cy="4991131"/>
          </a:xfrm>
          <a:prstGeom prst="rect">
            <a:avLst/>
          </a:prstGeom>
        </p:spPr>
        <p:txBody>
          <a:bodyPr vert="horz" lIns="104121" tIns="52059" rIns="104121" bIns="5205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50" r:id="rId3"/>
    <p:sldLayoutId id="2147483668" r:id="rId4"/>
    <p:sldLayoutId id="2147483674" r:id="rId5"/>
    <p:sldLayoutId id="2147483667" r:id="rId6"/>
    <p:sldLayoutId id="2147483675" r:id="rId7"/>
    <p:sldLayoutId id="2147483652" r:id="rId8"/>
    <p:sldLayoutId id="2147483669" r:id="rId9"/>
    <p:sldLayoutId id="2147483677" r:id="rId10"/>
    <p:sldLayoutId id="2147483682" r:id="rId11"/>
    <p:sldLayoutId id="2147483679" r:id="rId12"/>
    <p:sldLayoutId id="2147483681" r:id="rId13"/>
    <p:sldLayoutId id="2147483678" r:id="rId14"/>
    <p:sldLayoutId id="2147483653" r:id="rId15"/>
    <p:sldLayoutId id="2147483670" r:id="rId16"/>
    <p:sldLayoutId id="2147483654" r:id="rId17"/>
    <p:sldLayoutId id="2147483676" r:id="rId18"/>
    <p:sldLayoutId id="2147483655" r:id="rId19"/>
    <p:sldLayoutId id="2147483671" r:id="rId20"/>
    <p:sldLayoutId id="2147483649" r:id="rId21"/>
    <p:sldLayoutId id="2147483683" r:id="rId22"/>
    <p:sldLayoutId id="2147483684" r:id="rId23"/>
    <p:sldLayoutId id="2147483687" r:id="rId24"/>
    <p:sldLayoutId id="2147483688" r:id="rId25"/>
    <p:sldLayoutId id="2147483689" r:id="rId2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520596" rtl="0" eaLnBrk="1" latinLnBrk="0" hangingPunct="1">
        <a:spcBef>
          <a:spcPct val="0"/>
        </a:spcBef>
        <a:buNone/>
        <a:defRPr sz="32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0" indent="0" algn="l" defTabSz="520596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845973" indent="-325373" algn="l" defTabSz="52059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301498" indent="-260296" algn="l" defTabSz="520596" rtl="0" eaLnBrk="1" latinLnBrk="0" hangingPunct="1">
        <a:spcBef>
          <a:spcPct val="20000"/>
        </a:spcBef>
        <a:buFont typeface="Wingdings" charset="2"/>
        <a:buChar char="§"/>
        <a:defRPr sz="27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822096" indent="-260296" algn="l" defTabSz="52059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342696" indent="-260296" algn="l" defTabSz="52059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863294" indent="-260296" algn="l" defTabSz="52059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894" indent="-260296" algn="l" defTabSz="52059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493" indent="-260296" algn="l" defTabSz="52059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093" indent="-260296" algn="l" defTabSz="52059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596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198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797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396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994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595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194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794" algn="l" defTabSz="520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dataset/99006141-bf02-4821-8e6e-5818a1cbf70a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terms/data-user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doi.org/10.15468/dl.h6fdbn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doi.org/10.15468/dl.h6fdbn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ossref.org/?s=DataCite" TargetMode="External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gif"/><Relationship Id="rId8" Type="http://schemas.openxmlformats.org/officeDocument/2006/relationships/image" Target="../media/image45.gif"/><Relationship Id="rId9" Type="http://schemas.openxmlformats.org/officeDocument/2006/relationships/hyperlink" Target="http://vimeo.com/107148220%23t=6m28s" TargetMode="External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4.gif"/><Relationship Id="rId5" Type="http://schemas.openxmlformats.org/officeDocument/2006/relationships/image" Target="../media/image45.gif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hyperlink" Target="http://vimeo.com/107148220%23t=6m28s" TargetMode="External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sys.no/rammeverk-for-doi/" TargetMode="External"/><Relationship Id="rId4" Type="http://schemas.openxmlformats.org/officeDocument/2006/relationships/hyperlink" Target="http://www.bibsys.no/produkter-tjenester/tjenester/gjor-forskningen-din-synlig/" TargetMode="External"/><Relationship Id="rId5" Type="http://schemas.openxmlformats.org/officeDocument/2006/relationships/image" Target="../media/image50.png"/><Relationship Id="rId6" Type="http://schemas.openxmlformats.org/officeDocument/2006/relationships/image" Target="../media/image51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39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pi.gbif.org/v1/" TargetMode="External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" TargetMode="External"/><Relationship Id="rId4" Type="http://schemas.openxmlformats.org/officeDocument/2006/relationships/image" Target="../media/image61.emf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hyperlink" Target="http://www.gbif.org/country/FI/publishing" TargetMode="External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jpg"/><Relationship Id="rId16" Type="http://schemas.openxmlformats.org/officeDocument/2006/relationships/image" Target="../media/image73.jpg"/><Relationship Id="rId17" Type="http://schemas.openxmlformats.org/officeDocument/2006/relationships/image" Target="../media/image74.gif"/><Relationship Id="rId18" Type="http://schemas.openxmlformats.org/officeDocument/2006/relationships/image" Target="../media/image7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gbif.org/country/SE/publishing" TargetMode="Externa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hyperlink" Target="http://www.gbif.org/country/DK/publishing" TargetMode="External"/><Relationship Id="rId7" Type="http://schemas.openxmlformats.org/officeDocument/2006/relationships/image" Target="../media/image67.png"/><Relationship Id="rId8" Type="http://schemas.openxmlformats.org/officeDocument/2006/relationships/hyperlink" Target="http://www.gbif.org/country/IS/publishing" TargetMode="External"/><Relationship Id="rId9" Type="http://schemas.openxmlformats.org/officeDocument/2006/relationships/image" Target="../media/image68.png"/><Relationship Id="rId10" Type="http://schemas.openxmlformats.org/officeDocument/2006/relationships/hyperlink" Target="http://www.gbif.org/country/NO/publishing" TargetMode="Externa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nhm.uio.no/english/about/organization/research-collections/people/fmehlum/index.html" TargetMode="External"/><Relationship Id="rId20" Type="http://schemas.openxmlformats.org/officeDocument/2006/relationships/image" Target="../media/image85.jpe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hyperlink" Target="mailto:gbif-drift@nhm.uio.no" TargetMode="External"/><Relationship Id="rId24" Type="http://schemas.openxmlformats.org/officeDocument/2006/relationships/hyperlink" Target="http://www.ntnu.edu/employees/anders.finstad" TargetMode="External"/><Relationship Id="rId25" Type="http://schemas.openxmlformats.org/officeDocument/2006/relationships/image" Target="../media/image88.jp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jpg"/><Relationship Id="rId10" Type="http://schemas.openxmlformats.org/officeDocument/2006/relationships/image" Target="../media/image80.jpg"/><Relationship Id="rId11" Type="http://schemas.openxmlformats.org/officeDocument/2006/relationships/hyperlink" Target="http://www.nhm.uio.no/english/about/organization/research-collections/people/einarti/index.html" TargetMode="External"/><Relationship Id="rId12" Type="http://schemas.openxmlformats.org/officeDocument/2006/relationships/image" Target="../media/image81.jpg"/><Relationship Id="rId13" Type="http://schemas.openxmlformats.org/officeDocument/2006/relationships/hyperlink" Target="http://www.nhm.uio.no/english/about/organization/research-collections/people/geires/index.html" TargetMode="External"/><Relationship Id="rId14" Type="http://schemas.openxmlformats.org/officeDocument/2006/relationships/image" Target="../media/image82.jpg"/><Relationship Id="rId15" Type="http://schemas.openxmlformats.org/officeDocument/2006/relationships/hyperlink" Target="https://www.ntnu.edu/employees/wouterk" TargetMode="External"/><Relationship Id="rId16" Type="http://schemas.openxmlformats.org/officeDocument/2006/relationships/image" Target="../media/image83.jpeg"/><Relationship Id="rId17" Type="http://schemas.openxmlformats.org/officeDocument/2006/relationships/hyperlink" Target="http://www.ntnu.edu/employees/nilsv" TargetMode="External"/><Relationship Id="rId18" Type="http://schemas.openxmlformats.org/officeDocument/2006/relationships/image" Target="../media/image84.jpg"/><Relationship Id="rId19" Type="http://schemas.openxmlformats.org/officeDocument/2006/relationships/hyperlink" Target="http://www.forskningsradet.no/prognett-miljo2015/Ansatt/Per_BackeHansen/1137742913725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5" Type="http://schemas.openxmlformats.org/officeDocument/2006/relationships/hyperlink" Target="http://www.nhm.uio.no/english/about/organization/research-collections/people/dtendres/" TargetMode="External"/><Relationship Id="rId6" Type="http://schemas.openxmlformats.org/officeDocument/2006/relationships/image" Target="../media/image78.jpg"/><Relationship Id="rId7" Type="http://schemas.openxmlformats.org/officeDocument/2006/relationships/hyperlink" Target="http://www.nhm.uio.no/english/about/organization/research-collections/people/chrissvi/index.html" TargetMode="External"/><Relationship Id="rId8" Type="http://schemas.openxmlformats.org/officeDocument/2006/relationships/image" Target="../media/image7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bif.org/" TargetMode="Externa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hyperlink" Target="https://en.wikipedia.org/wiki/Non-commercial" TargetMode="External"/><Relationship Id="rId13" Type="http://schemas.openxmlformats.org/officeDocument/2006/relationships/image" Target="../media/image16.png"/><Relationship Id="rId14" Type="http://schemas.openxmlformats.org/officeDocument/2006/relationships/hyperlink" Target="https://en.wikipedia.org/wiki/Creative_Commons_license" TargetMode="External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bif.org/newsroom/news/data-licensing-milestone" TargetMode="External"/><Relationship Id="rId4" Type="http://schemas.openxmlformats.org/officeDocument/2006/relationships/hyperlink" Target="http://www.gbif.org/terms/licences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hyperlink" Target="https://en.wikipedia.org/wiki/CC0" TargetMode="External"/><Relationship Id="rId9" Type="http://schemas.openxmlformats.org/officeDocument/2006/relationships/image" Target="../media/image14.jpg"/><Relationship Id="rId10" Type="http://schemas.openxmlformats.org/officeDocument/2006/relationships/hyperlink" Target="https://en.wikipedia.org/wiki/CC_B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C43D9DDB-3FAA-4803-A8B5-18181372BE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7767" y="1765301"/>
            <a:ext cx="6256380" cy="598381"/>
          </a:xfrm>
          <a:prstGeom prst="rect">
            <a:avLst/>
          </a:prstGeom>
          <a:noFill/>
        </p:spPr>
        <p:txBody>
          <a:bodyPr lIns="104915" tIns="52457" rIns="104915" bIns="52457">
            <a:spAutoFit/>
          </a:bodyPr>
          <a:lstStyle/>
          <a:p>
            <a:pPr defTabSz="524572"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Workshop on Open Publishing for Research Data</a:t>
            </a:r>
          </a:p>
          <a:p>
            <a:pPr defTabSz="524572"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organized by the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Research Council of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Norway (RCN)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14340" name="Straight Connector 6"/>
          <p:cNvCxnSpPr>
            <a:cxnSpLocks noChangeShapeType="1"/>
          </p:cNvCxnSpPr>
          <p:nvPr/>
        </p:nvCxnSpPr>
        <p:spPr bwMode="auto">
          <a:xfrm flipV="1">
            <a:off x="4097600" y="3109915"/>
            <a:ext cx="5255547" cy="7937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957767" y="3519489"/>
            <a:ext cx="6256380" cy="55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15" tIns="52457" rIns="104915" bIns="524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00" b="1" dirty="0">
                <a:solidFill>
                  <a:srgbClr val="86C54E"/>
                </a:solidFill>
                <a:latin typeface="Trebuchet MS" charset="0"/>
              </a:rPr>
              <a:t>GBIF data </a:t>
            </a:r>
            <a:r>
              <a:rPr lang="en-US" sz="2900" b="1" dirty="0" smtClean="0">
                <a:solidFill>
                  <a:srgbClr val="86C54E"/>
                </a:solidFill>
                <a:latin typeface="Trebuchet MS" charset="0"/>
              </a:rPr>
              <a:t>publication</a:t>
            </a:r>
            <a:endParaRPr lang="en-US" sz="2900" b="1" dirty="0">
              <a:solidFill>
                <a:srgbClr val="86C54E"/>
              </a:solidFill>
              <a:latin typeface="Trebuchet MS" charset="0"/>
            </a:endParaRPr>
          </a:p>
        </p:txBody>
      </p:sp>
      <p:cxnSp>
        <p:nvCxnSpPr>
          <p:cNvPr id="14342" name="Straight Connector 8"/>
          <p:cNvCxnSpPr>
            <a:cxnSpLocks noChangeShapeType="1"/>
          </p:cNvCxnSpPr>
          <p:nvPr/>
        </p:nvCxnSpPr>
        <p:spPr bwMode="auto">
          <a:xfrm flipV="1">
            <a:off x="4097600" y="4668841"/>
            <a:ext cx="5255547" cy="9525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957767" y="5146675"/>
            <a:ext cx="6256380" cy="18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15" tIns="52457" rIns="104915" bIns="524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Dag Endresen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GBIF Norway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UiO Natural History Museum in Oslo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University of Oslo</a:t>
            </a:r>
          </a:p>
          <a:p>
            <a:pPr eaLnBrk="1" hangingPunct="1"/>
            <a:endParaRPr lang="en-US" sz="1600" dirty="0">
              <a:solidFill>
                <a:schemeClr val="bg1"/>
              </a:solidFill>
              <a:latin typeface="Trebuchet MS" charset="0"/>
            </a:endParaRP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Trebuchet MS" charset="0"/>
              </a:rPr>
              <a:t>Lysaker, Oslo, November </a:t>
            </a:r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1</a:t>
            </a:r>
            <a:r>
              <a:rPr lang="en-US" sz="1600" baseline="30000" dirty="0">
                <a:solidFill>
                  <a:schemeClr val="bg1"/>
                </a:solidFill>
                <a:latin typeface="Trebuchet MS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US" sz="1600" baseline="300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rebuchet MS" charset="0"/>
              </a:rPr>
              <a:t>2016</a:t>
            </a:r>
            <a:endParaRPr lang="en-US" sz="1600" dirty="0">
              <a:solidFill>
                <a:schemeClr val="bg1"/>
              </a:solidFill>
              <a:latin typeface="Trebuchet MS" charset="0"/>
            </a:endParaRP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Trebuchet MS" charset="0"/>
              </a:rPr>
              <a:t>Slides: CC-BY-4.0, </a:t>
            </a:r>
            <a:r>
              <a:rPr lang="en-US" sz="1600" dirty="0" err="1">
                <a:solidFill>
                  <a:schemeClr val="bg1"/>
                </a:solidFill>
                <a:latin typeface="Trebuchet MS" charset="0"/>
              </a:rPr>
              <a:t>GBIF.no</a:t>
            </a:r>
            <a:endParaRPr lang="en-US" sz="1600" dirty="0">
              <a:solidFill>
                <a:schemeClr val="bg1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1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6 at 15.29.59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13" y="0"/>
            <a:ext cx="8114938" cy="7562850"/>
          </a:xfrm>
          <a:prstGeom prst="rect">
            <a:avLst/>
          </a:prstGeom>
        </p:spPr>
      </p:pic>
      <p:pic>
        <p:nvPicPr>
          <p:cNvPr id="5" name="Picture 4" descr="Screen Shot 2016-10-26 at 15.31.01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53" y="0"/>
            <a:ext cx="1305387" cy="7562850"/>
          </a:xfrm>
          <a:prstGeom prst="rect">
            <a:avLst/>
          </a:prstGeom>
        </p:spPr>
      </p:pic>
      <p:pic>
        <p:nvPicPr>
          <p:cNvPr id="6" name="Picture 5" descr="Screen Shot 2016-10-26 at 15.31.01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538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2 at 12.28.45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0-26 at 15.39.50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6361" cy="7562850"/>
          </a:xfrm>
          <a:prstGeom prst="rect">
            <a:avLst/>
          </a:prstGeom>
        </p:spPr>
      </p:pic>
      <p:pic>
        <p:nvPicPr>
          <p:cNvPr id="10" name="Picture 9" descr="Screen Shot 2016-10-26 at 15.42.36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8" y="0"/>
            <a:ext cx="2335441" cy="7562850"/>
          </a:xfrm>
          <a:prstGeom prst="rect">
            <a:avLst/>
          </a:prstGeom>
        </p:spPr>
      </p:pic>
      <p:pic>
        <p:nvPicPr>
          <p:cNvPr id="11" name="Picture 10" descr="Screen Shot 2016-10-26 at 15.41.58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69" y="0"/>
            <a:ext cx="1896871" cy="7562850"/>
          </a:xfrm>
          <a:prstGeom prst="rect">
            <a:avLst/>
          </a:prstGeom>
        </p:spPr>
      </p:pic>
      <p:pic>
        <p:nvPicPr>
          <p:cNvPr id="12" name="Picture 11" descr="Screen Shot 2016-10-26 at 15.45.34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62" y="82229"/>
            <a:ext cx="503833" cy="178897"/>
          </a:xfrm>
          <a:prstGeom prst="rect">
            <a:avLst/>
          </a:prstGeom>
        </p:spPr>
      </p:pic>
      <p:pic>
        <p:nvPicPr>
          <p:cNvPr id="13" name="Picture 12" descr="Screen Shot 2016-10-26 at 15.45.34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43" y="15619"/>
            <a:ext cx="622300" cy="24550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02761" y="93763"/>
            <a:ext cx="1551303" cy="929107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7 at 12.33.53 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00799" y="3017468"/>
            <a:ext cx="1994532" cy="596676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84968" y="2076444"/>
            <a:ext cx="524911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datasets </a:t>
            </a:r>
            <a:r>
              <a:rPr lang="en-US" dirty="0" smtClean="0">
                <a:solidFill>
                  <a:srgbClr val="0000FF"/>
                </a:solidFill>
              </a:rPr>
              <a:t>in GBIF are </a:t>
            </a:r>
            <a:r>
              <a:rPr lang="en-US" dirty="0">
                <a:solidFill>
                  <a:srgbClr val="0000FF"/>
                </a:solidFill>
              </a:rPr>
              <a:t>assigned a dataset DOI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64203" y="2463718"/>
            <a:ext cx="479755" cy="697367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26 at 15.53.26 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8131547" y="306861"/>
            <a:ext cx="690415" cy="1338256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43525" y="1727938"/>
            <a:ext cx="3997271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Login is </a:t>
            </a:r>
            <a:r>
              <a:rPr lang="en-US" dirty="0">
                <a:solidFill>
                  <a:srgbClr val="0000FF"/>
                </a:solidFill>
              </a:rPr>
              <a:t>required to download data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6 at 15.54.37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65026" y="2304957"/>
            <a:ext cx="1119429" cy="509507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0733" y="1432518"/>
            <a:ext cx="6277811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Previous data downloads are listed from the user profile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20857" y="1947330"/>
            <a:ext cx="969999" cy="491067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2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8 at 11.18.5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4056"/>
            <a:ext cx="10688638" cy="187371"/>
          </a:xfrm>
          <a:prstGeom prst="rect">
            <a:avLst/>
          </a:prstGeom>
        </p:spPr>
      </p:pic>
      <p:pic>
        <p:nvPicPr>
          <p:cNvPr id="5" name="Picture 4" descr="Screen Shot 2016-10-26 at 15.58.19 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5692124"/>
          </a:xfrm>
          <a:prstGeom prst="rect">
            <a:avLst/>
          </a:prstGeom>
        </p:spPr>
      </p:pic>
      <p:pic>
        <p:nvPicPr>
          <p:cNvPr id="6" name="Picture 5" descr="Screen Shot 2016-10-26 at 15.58.19 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42"/>
            <a:ext cx="10688638" cy="1775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48767" y="5427049"/>
            <a:ext cx="464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(...)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1654" y="3194044"/>
            <a:ext cx="507685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</a:t>
            </a:r>
            <a:r>
              <a:rPr lang="en-US" dirty="0" smtClean="0">
                <a:solidFill>
                  <a:srgbClr val="0000FF"/>
                </a:solidFill>
              </a:rPr>
              <a:t>downloads are assigned a DOI for citation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36724" y="3708398"/>
            <a:ext cx="401675" cy="451752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2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8 at 11.18.5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4056"/>
            <a:ext cx="10688638" cy="187371"/>
          </a:xfrm>
          <a:prstGeom prst="rect">
            <a:avLst/>
          </a:prstGeom>
        </p:spPr>
      </p:pic>
      <p:pic>
        <p:nvPicPr>
          <p:cNvPr id="5" name="Picture 4" descr="Screen Shot 2016-10-26 at 15.58.19 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5692124"/>
          </a:xfrm>
          <a:prstGeom prst="rect">
            <a:avLst/>
          </a:prstGeom>
        </p:spPr>
      </p:pic>
      <p:pic>
        <p:nvPicPr>
          <p:cNvPr id="6" name="Picture 5" descr="Screen Shot 2016-10-26 at 15.58.19 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742"/>
            <a:ext cx="10688638" cy="1775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48767" y="5427049"/>
            <a:ext cx="464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(...)</a:t>
            </a:r>
          </a:p>
        </p:txBody>
      </p:sp>
      <p:pic>
        <p:nvPicPr>
          <p:cNvPr id="4" name="Picture 3" descr="Screen Shot 2016-10-31 at 11.33.05 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78" y="896830"/>
            <a:ext cx="9347210" cy="66124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4160" tIns="52078" rIns="104160" bIns="52078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625362" y="3235766"/>
            <a:ext cx="8985136" cy="18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60" tIns="52078" rIns="104160" bIns="5207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5700" b="1" dirty="0">
                <a:latin typeface="Trebuchet MS" charset="0"/>
              </a:rPr>
              <a:t>Data citation</a:t>
            </a:r>
          </a:p>
          <a:p>
            <a:pPr algn="ctr"/>
            <a:r>
              <a:rPr lang="da-DK" sz="5700" b="1" dirty="0">
                <a:latin typeface="Trebuchet MS" charset="0"/>
              </a:rPr>
              <a:t>with DOI</a:t>
            </a:r>
            <a:endParaRPr lang="en-US" sz="5700" b="1" dirty="0">
              <a:latin typeface="Trebuchet MS" charset="0"/>
            </a:endParaRPr>
          </a:p>
        </p:txBody>
      </p:sp>
      <p:pic>
        <p:nvPicPr>
          <p:cNvPr id="4" name="Picture 5" descr="NHM_symbol_gronn cut.gif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" y="4122748"/>
            <a:ext cx="35528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Data citation is good research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926406"/>
            <a:ext cx="9619774" cy="4829406"/>
          </a:xfrm>
        </p:spPr>
        <p:txBody>
          <a:bodyPr/>
          <a:lstStyle/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Data citation </a:t>
            </a:r>
            <a:r>
              <a:rPr lang="en-US" dirty="0" smtClean="0"/>
              <a:t>integrated part of the scholarly system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Supporting research </a:t>
            </a:r>
            <a:r>
              <a:rPr lang="en-US" b="1" dirty="0" smtClean="0">
                <a:solidFill>
                  <a:srgbClr val="0000FF"/>
                </a:solidFill>
              </a:rPr>
              <a:t>validation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reproducibility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Enable reuse </a:t>
            </a:r>
            <a:r>
              <a:rPr lang="en-US" dirty="0" smtClean="0"/>
              <a:t>of research output and results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Tracking impact </a:t>
            </a:r>
            <a:r>
              <a:rPr lang="en-US" dirty="0" smtClean="0"/>
              <a:t>of published data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Scholarly structure to </a:t>
            </a:r>
            <a:r>
              <a:rPr lang="en-US" b="1" dirty="0" smtClean="0">
                <a:solidFill>
                  <a:srgbClr val="0000FF"/>
                </a:solidFill>
              </a:rPr>
              <a:t>reward and credit people </a:t>
            </a:r>
            <a:r>
              <a:rPr lang="en-US" dirty="0" smtClean="0"/>
              <a:t>involved in producing research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2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6 at 15.07.4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4560486"/>
          </a:xfrm>
          <a:prstGeom prst="rect">
            <a:avLst/>
          </a:prstGeom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01664" y="4503556"/>
            <a:ext cx="1010102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1" tIns="50931" rIns="101871" bIns="50931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</a:rPr>
              <a:t>GBIF enables </a:t>
            </a:r>
            <a:r>
              <a:rPr lang="en-US" sz="4800" i="1" dirty="0">
                <a:solidFill>
                  <a:srgbClr val="FF0000"/>
                </a:solidFill>
              </a:rPr>
              <a:t>free and open access to biodiversity data </a:t>
            </a:r>
            <a:r>
              <a:rPr lang="en-US" sz="4800" dirty="0">
                <a:solidFill>
                  <a:srgbClr val="FF0000"/>
                </a:solidFill>
              </a:rPr>
              <a:t>online. 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2400" dirty="0"/>
              <a:t>We are an international government-initiated and -funded initiative focused on making biodiversity data available to all and anyone, for scientific research, conservation and sustainable development.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83592" y="1654970"/>
            <a:ext cx="2719094" cy="74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5" tIns="50912" rIns="101825" bIns="50912">
            <a:spAutoFit/>
          </a:bodyPr>
          <a:lstStyle/>
          <a:p>
            <a:pPr algn="r"/>
            <a:r>
              <a:rPr lang="en-US" i="1" dirty="0">
                <a:solidFill>
                  <a:srgbClr val="CCFFCC"/>
                </a:solidFill>
              </a:rPr>
              <a:t>Status </a:t>
            </a:r>
          </a:p>
          <a:p>
            <a:pPr algn="r"/>
            <a:r>
              <a:rPr lang="en-US" i="1" dirty="0" smtClean="0">
                <a:solidFill>
                  <a:srgbClr val="CCFFCC"/>
                </a:solidFill>
              </a:rPr>
              <a:t>26st October 2016</a:t>
            </a:r>
            <a:endParaRPr lang="en-US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 </a:t>
            </a:r>
            <a:r>
              <a:rPr lang="mr-IN" dirty="0" smtClean="0"/>
              <a:t>–</a:t>
            </a:r>
            <a:r>
              <a:rPr lang="en-US" dirty="0" smtClean="0"/>
              <a:t> Digital Object 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resolvable identifiers</a:t>
            </a:r>
          </a:p>
          <a:p>
            <a:r>
              <a:rPr lang="en-US" dirty="0" smtClean="0"/>
              <a:t>Standard for scholarly journal papers</a:t>
            </a:r>
          </a:p>
          <a:p>
            <a:r>
              <a:rPr lang="en-US" dirty="0" smtClean="0"/>
              <a:t>Simplify citation of references</a:t>
            </a:r>
          </a:p>
          <a:p>
            <a:r>
              <a:rPr lang="en-US" dirty="0" smtClean="0"/>
              <a:t>Used for </a:t>
            </a:r>
            <a:r>
              <a:rPr lang="en-US" b="1" dirty="0" smtClean="0">
                <a:solidFill>
                  <a:srgbClr val="0000FF"/>
                </a:solidFill>
              </a:rPr>
              <a:t>measuring impact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02" y="3443665"/>
            <a:ext cx="3451847" cy="3156817"/>
          </a:xfrm>
          <a:prstGeom prst="rect">
            <a:avLst/>
          </a:prstGeom>
        </p:spPr>
      </p:pic>
      <p:pic>
        <p:nvPicPr>
          <p:cNvPr id="5" name="Picture 4" descr="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5695061"/>
            <a:ext cx="1394445" cy="905421"/>
          </a:xfrm>
          <a:prstGeom prst="rect">
            <a:avLst/>
          </a:prstGeom>
        </p:spPr>
      </p:pic>
      <p:pic>
        <p:nvPicPr>
          <p:cNvPr id="6" name="Picture 5" descr="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87" y="5695061"/>
            <a:ext cx="862831" cy="973117"/>
          </a:xfrm>
          <a:prstGeom prst="rect">
            <a:avLst/>
          </a:prstGeom>
        </p:spPr>
      </p:pic>
      <p:pic>
        <p:nvPicPr>
          <p:cNvPr id="7" name="Picture 6" descr="GBIF-2015-dotorg-display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14" y="5591693"/>
            <a:ext cx="1155595" cy="11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cited your data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55" y="1511324"/>
            <a:ext cx="6760543" cy="492334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CrossRef services link citations between scientific journal articles</a:t>
            </a:r>
          </a:p>
          <a:p>
            <a:pPr>
              <a:spcAft>
                <a:spcPts val="600"/>
              </a:spcAft>
            </a:pPr>
            <a:r>
              <a:rPr lang="en-US" sz="2800" i="1" dirty="0" smtClean="0"/>
              <a:t>With CrossRef you can discover who has cited your research paper!</a:t>
            </a:r>
            <a:endParaRPr lang="en-US" i="1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Services to link dataset citations (DataCite DOI) with CrossRef systems</a:t>
            </a:r>
            <a:endParaRPr lang="en-US" sz="2800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sz="2800" i="1" dirty="0" smtClean="0">
                <a:sym typeface="Wingdings"/>
              </a:rPr>
              <a:t>Towards services in CrossRef to discover who cited your research data </a:t>
            </a:r>
            <a:r>
              <a:rPr lang="mr-IN" sz="2800" i="1" dirty="0" smtClean="0">
                <a:sym typeface="Wingdings"/>
              </a:rPr>
              <a:t>…</a:t>
            </a:r>
            <a:endParaRPr lang="en-US" sz="2800" dirty="0" smtClean="0">
              <a:sym typeface="Wingdings"/>
            </a:endParaRPr>
          </a:p>
          <a:p>
            <a:endParaRPr lang="en-US" sz="2400" dirty="0" smtClean="0">
              <a:hlinkClick r:id="rId3"/>
            </a:endParaRPr>
          </a:p>
        </p:txBody>
      </p:sp>
      <p:pic>
        <p:nvPicPr>
          <p:cNvPr id="4" name="Picture 3" descr="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9" y="1656848"/>
            <a:ext cx="2108630" cy="1369145"/>
          </a:xfrm>
          <a:prstGeom prst="rect">
            <a:avLst/>
          </a:prstGeom>
        </p:spPr>
      </p:pic>
      <p:pic>
        <p:nvPicPr>
          <p:cNvPr id="5" name="Picture 4" descr="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94" y="4091483"/>
            <a:ext cx="1494909" cy="1685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755" y="6755570"/>
            <a:ext cx="9464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http://blog.crossref.org/?s=DataCite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01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4622" y="6705652"/>
            <a:ext cx="3413954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sz="1600" b="1" dirty="0" smtClean="0"/>
              <a:t>Data Publishers</a:t>
            </a:r>
            <a:endParaRPr lang="en-GB" sz="1600" b="1" dirty="0"/>
          </a:p>
        </p:txBody>
      </p:sp>
      <p:pic>
        <p:nvPicPr>
          <p:cNvPr id="10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70" y="5659895"/>
            <a:ext cx="356496" cy="8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0"/>
            <a:endCxn id="12" idx="2"/>
          </p:cNvCxnSpPr>
          <p:nvPr/>
        </p:nvCxnSpPr>
        <p:spPr>
          <a:xfrm flipV="1">
            <a:off x="5344318" y="5305470"/>
            <a:ext cx="2" cy="35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87207" y="4061390"/>
            <a:ext cx="1514225" cy="1244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312862" bIns="52144" rtlCol="0">
            <a:spAutoFit/>
          </a:bodyPr>
          <a:lstStyle/>
          <a:p>
            <a:pPr algn="ctr"/>
            <a:r>
              <a:rPr lang="da-DK" sz="1800" b="1" dirty="0"/>
              <a:t>Any tool</a:t>
            </a:r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15" y="4445786"/>
            <a:ext cx="1226595" cy="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16912" y="6511755"/>
            <a:ext cx="2454815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da-DK" sz="1200" dirty="0"/>
              <a:t>Publisher establishes DOI externally</a:t>
            </a:r>
            <a:endParaRPr lang="en-GB" sz="1200" dirty="0"/>
          </a:p>
        </p:txBody>
      </p:sp>
      <p:pic>
        <p:nvPicPr>
          <p:cNvPr id="20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30" y="5659895"/>
            <a:ext cx="356496" cy="8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stCxn id="20" idx="0"/>
            <a:endCxn id="23" idx="2"/>
          </p:cNvCxnSpPr>
          <p:nvPr/>
        </p:nvCxnSpPr>
        <p:spPr>
          <a:xfrm flipV="1">
            <a:off x="8830778" y="5305470"/>
            <a:ext cx="1" cy="35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3666" y="4061390"/>
            <a:ext cx="1514225" cy="1244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sz="1800" b="1" dirty="0"/>
              <a:t>Any tool</a:t>
            </a:r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67" y="4434360"/>
            <a:ext cx="1226595" cy="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751581" y="6511755"/>
            <a:ext cx="2158410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da-DK" sz="1200" dirty="0"/>
              <a:t>Publisher does not provide DOI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912" y="6511755"/>
            <a:ext cx="3405897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da-DK" sz="1200" dirty="0"/>
              <a:t>Publisher uses IPT to register dataset with DataCite</a:t>
            </a:r>
            <a:endParaRPr lang="en-GB" sz="1200" dirty="0"/>
          </a:p>
        </p:txBody>
      </p:sp>
      <p:pic>
        <p:nvPicPr>
          <p:cNvPr id="2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11" y="5659895"/>
            <a:ext cx="356496" cy="8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>
            <a:stCxn id="29" idx="0"/>
            <a:endCxn id="32" idx="2"/>
          </p:cNvCxnSpPr>
          <p:nvPr/>
        </p:nvCxnSpPr>
        <p:spPr>
          <a:xfrm flipV="1">
            <a:off x="1857859" y="5305470"/>
            <a:ext cx="2" cy="35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00748" y="4061390"/>
            <a:ext cx="1514225" cy="1244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sz="1800" b="1" dirty="0"/>
              <a:t>IPT</a:t>
            </a:r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48" y="4444038"/>
            <a:ext cx="1226595" cy="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2368096" y="5659895"/>
            <a:ext cx="1613583" cy="8209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da-DK" sz="1800" dirty="0"/>
              <a:t>National DataCite Service</a:t>
            </a:r>
            <a:endParaRPr lang="en-US" sz="1800" dirty="0"/>
          </a:p>
        </p:txBody>
      </p:sp>
      <p:pic>
        <p:nvPicPr>
          <p:cNvPr id="45" name="Picture 2" descr="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3620741" y="6158842"/>
            <a:ext cx="323103" cy="2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urved Connector 35"/>
          <p:cNvCxnSpPr>
            <a:stCxn id="35" idx="0"/>
            <a:endCxn id="33" idx="3"/>
          </p:cNvCxnSpPr>
          <p:nvPr/>
        </p:nvCxnSpPr>
        <p:spPr>
          <a:xfrm rot="16200000" flipV="1">
            <a:off x="2170544" y="4655551"/>
            <a:ext cx="1415587" cy="593100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05230" y="1222165"/>
            <a:ext cx="3991687" cy="1751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sz="1800" b="1" dirty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  <a:p>
            <a:pPr algn="ctr"/>
            <a:endParaRPr lang="da-DK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8319179" y="2821856"/>
            <a:ext cx="1613583" cy="8209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da-DK" sz="1800" dirty="0"/>
              <a:t>DataCite Denmark</a:t>
            </a:r>
            <a:endParaRPr lang="en-US" sz="1800" dirty="0"/>
          </a:p>
        </p:txBody>
      </p:sp>
      <p:pic>
        <p:nvPicPr>
          <p:cNvPr id="62" name="Picture 2" descr="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9559515" y="3330778"/>
            <a:ext cx="323103" cy="2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17" y="2497089"/>
            <a:ext cx="292515" cy="2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3" name="Table 20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42817"/>
              </p:ext>
            </p:extLst>
          </p:nvPr>
        </p:nvGraphicFramePr>
        <p:xfrm>
          <a:off x="4582713" y="1622167"/>
          <a:ext cx="1803965" cy="121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793"/>
                <a:gridCol w="360793"/>
                <a:gridCol w="360793"/>
                <a:gridCol w="360793"/>
                <a:gridCol w="360793"/>
              </a:tblGrid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45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65" name="Left Brace 2064"/>
          <p:cNvSpPr/>
          <p:nvPr/>
        </p:nvSpPr>
        <p:spPr>
          <a:xfrm>
            <a:off x="4464635" y="1683007"/>
            <a:ext cx="122571" cy="2745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>
            <a:off x="4463059" y="2083086"/>
            <a:ext cx="122571" cy="27453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 flipH="1">
            <a:off x="6391105" y="2492088"/>
            <a:ext cx="122571" cy="274530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cxnSp>
        <p:nvCxnSpPr>
          <p:cNvPr id="75" name="Curved Connector 74"/>
          <p:cNvCxnSpPr>
            <a:stCxn id="61" idx="1"/>
          </p:cNvCxnSpPr>
          <p:nvPr/>
        </p:nvCxnSpPr>
        <p:spPr>
          <a:xfrm rot="10800000">
            <a:off x="7131444" y="2768368"/>
            <a:ext cx="1187734" cy="463978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33" idx="0"/>
          </p:cNvCxnSpPr>
          <p:nvPr/>
        </p:nvCxnSpPr>
        <p:spPr>
          <a:xfrm rot="5400000" flipH="1" flipV="1">
            <a:off x="2103104" y="2137404"/>
            <a:ext cx="2286771" cy="1652505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6200000" flipV="1">
            <a:off x="4198451" y="2398797"/>
            <a:ext cx="1744089" cy="167240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flipH="1" flipV="1">
            <a:off x="7131445" y="2493838"/>
            <a:ext cx="161551" cy="137265"/>
          </a:xfrm>
          <a:prstGeom prst="curvedConnector4">
            <a:avLst>
              <a:gd name="adj1" fmla="val -417174"/>
              <a:gd name="adj2" fmla="val 823245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305763" y="1975969"/>
            <a:ext cx="1669394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da-DK" sz="1200" dirty="0"/>
              <a:t>GBIF registers datasets </a:t>
            </a:r>
          </a:p>
          <a:p>
            <a:pPr algn="ctr"/>
            <a:r>
              <a:rPr lang="da-DK" sz="1200" dirty="0"/>
              <a:t>without existing DOIs </a:t>
            </a:r>
          </a:p>
          <a:p>
            <a:pPr algn="ctr"/>
            <a:r>
              <a:rPr lang="da-DK" sz="1200" dirty="0"/>
              <a:t>with DataCite Denmark</a:t>
            </a:r>
            <a:endParaRPr lang="en-GB" sz="1200" dirty="0"/>
          </a:p>
        </p:txBody>
      </p:sp>
      <p:grpSp>
        <p:nvGrpSpPr>
          <p:cNvPr id="2" name="Group 53"/>
          <p:cNvGrpSpPr/>
          <p:nvPr/>
        </p:nvGrpSpPr>
        <p:grpSpPr>
          <a:xfrm>
            <a:off x="2242047" y="4092450"/>
            <a:ext cx="339741" cy="303715"/>
            <a:chOff x="1918044" y="4143262"/>
            <a:chExt cx="290644" cy="275409"/>
          </a:xfrm>
        </p:grpSpPr>
        <p:pic>
          <p:nvPicPr>
            <p:cNvPr id="33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05"/>
          <p:cNvGrpSpPr/>
          <p:nvPr/>
        </p:nvGrpSpPr>
        <p:grpSpPr>
          <a:xfrm>
            <a:off x="5736826" y="4096514"/>
            <a:ext cx="339741" cy="303715"/>
            <a:chOff x="1918044" y="4143262"/>
            <a:chExt cx="290644" cy="275409"/>
          </a:xfrm>
        </p:grpSpPr>
        <p:pic>
          <p:nvPicPr>
            <p:cNvPr id="107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Oval 10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8"/>
          <p:cNvGrpSpPr/>
          <p:nvPr/>
        </p:nvGrpSpPr>
        <p:grpSpPr>
          <a:xfrm>
            <a:off x="4064423" y="1668414"/>
            <a:ext cx="339741" cy="303715"/>
            <a:chOff x="1918044" y="4143262"/>
            <a:chExt cx="290644" cy="275409"/>
          </a:xfrm>
        </p:grpSpPr>
        <p:pic>
          <p:nvPicPr>
            <p:cNvPr id="110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Oval 11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1"/>
          <p:cNvGrpSpPr/>
          <p:nvPr/>
        </p:nvGrpSpPr>
        <p:grpSpPr>
          <a:xfrm>
            <a:off x="4055716" y="2068493"/>
            <a:ext cx="339741" cy="303715"/>
            <a:chOff x="1918044" y="4143262"/>
            <a:chExt cx="290644" cy="275409"/>
          </a:xfrm>
        </p:grpSpPr>
        <p:pic>
          <p:nvPicPr>
            <p:cNvPr id="113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Oval 113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14"/>
          <p:cNvGrpSpPr/>
          <p:nvPr/>
        </p:nvGrpSpPr>
        <p:grpSpPr>
          <a:xfrm>
            <a:off x="6961574" y="2479246"/>
            <a:ext cx="339741" cy="303715"/>
            <a:chOff x="1918044" y="4143262"/>
            <a:chExt cx="290644" cy="275409"/>
          </a:xfrm>
        </p:grpSpPr>
        <p:pic>
          <p:nvPicPr>
            <p:cNvPr id="116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Oval 116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534432" y="218196"/>
            <a:ext cx="9619774" cy="1260475"/>
          </a:xfrm>
          <a:prstGeom prst="rect">
            <a:avLst/>
          </a:prstGeom>
        </p:spPr>
        <p:txBody>
          <a:bodyPr vert="horz" lIns="0" tIns="52144" rIns="0" bIns="52144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 smtClean="0">
                <a:solidFill>
                  <a:srgbClr val="6EB33E"/>
                </a:solidFill>
              </a:rPr>
              <a:t>GBIF &amp; Digital Object Identifiers (DOI)</a:t>
            </a:r>
            <a:endParaRPr lang="en-US" dirty="0">
              <a:solidFill>
                <a:srgbClr val="6EB33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15026" y="7120867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4"/>
          <p:cNvSpPr txBox="1">
            <a:spLocks/>
          </p:cNvSpPr>
          <p:nvPr/>
        </p:nvSpPr>
        <p:spPr>
          <a:xfrm>
            <a:off x="515875" y="7065676"/>
            <a:ext cx="8365196" cy="422495"/>
          </a:xfrm>
          <a:prstGeom prst="rect">
            <a:avLst/>
          </a:prstGeom>
        </p:spPr>
        <p:txBody>
          <a:bodyPr lIns="0" tIns="45641" rIns="91281" bIns="45641" anchor="ctr" anchorCtr="0">
            <a:noAutofit/>
          </a:bodyPr>
          <a:lstStyle>
            <a:defPPr>
              <a:defRPr lang="en-US"/>
            </a:defPPr>
            <a:lvl1pPr marL="0" indent="0" algn="r" defTabSz="520596" rtl="0" eaLnBrk="1" latinLnBrk="0" hangingPunct="1">
              <a:buNone/>
              <a:defRPr sz="10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596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1198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797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2396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9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3595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41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47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GBIF dataset DOI launced in September 2014: </a:t>
            </a:r>
            <a:r>
              <a:rPr lang="en-US" smtClean="0">
                <a:hlinkClick r:id="rId9"/>
              </a:rPr>
              <a:t>http://vimeo.com/107148220#t=6m28s</a:t>
            </a: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18301"/>
          <a:stretch/>
        </p:blipFill>
        <p:spPr>
          <a:xfrm>
            <a:off x="9157225" y="7057180"/>
            <a:ext cx="1125119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1" grpId="0" animBg="1"/>
      <p:bldP spid="2065" grpId="0" animBg="1"/>
      <p:bldP spid="73" grpId="0" animBg="1"/>
      <p:bldP spid="74" grpId="0" animBg="1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3" y="2789255"/>
            <a:ext cx="356496" cy="8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endCxn id="39" idx="3"/>
          </p:cNvCxnSpPr>
          <p:nvPr/>
        </p:nvCxnSpPr>
        <p:spPr>
          <a:xfrm rot="16200000" flipV="1">
            <a:off x="458149" y="3707533"/>
            <a:ext cx="1757722" cy="722902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47161" y="3748788"/>
            <a:ext cx="1260033" cy="75953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User searches for data through GBIF.org</a:t>
            </a:r>
            <a:endParaRPr lang="en-GB" sz="1200" dirty="0"/>
          </a:p>
        </p:txBody>
      </p:sp>
      <p:grpSp>
        <p:nvGrpSpPr>
          <p:cNvPr id="2" name="Group 25"/>
          <p:cNvGrpSpPr/>
          <p:nvPr/>
        </p:nvGrpSpPr>
        <p:grpSpPr>
          <a:xfrm>
            <a:off x="8448328" y="5880395"/>
            <a:ext cx="1613583" cy="820982"/>
            <a:chOff x="5286481" y="5260932"/>
            <a:chExt cx="1380401" cy="744467"/>
          </a:xfrm>
        </p:grpSpPr>
        <p:sp>
          <p:nvSpPr>
            <p:cNvPr id="100" name="Rounded Rectangle 99"/>
            <p:cNvSpPr/>
            <p:nvPr/>
          </p:nvSpPr>
          <p:spPr>
            <a:xfrm>
              <a:off x="5286481" y="5260932"/>
              <a:ext cx="1380401" cy="7444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800" dirty="0"/>
                <a:t>DataCite Denmark</a:t>
              </a:r>
              <a:endParaRPr lang="en-US" sz="1800" dirty="0"/>
            </a:p>
          </p:txBody>
        </p:sp>
        <p:pic>
          <p:nvPicPr>
            <p:cNvPr id="101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6347573" y="572242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604309" y="4996121"/>
            <a:ext cx="6060983" cy="1751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sz="1800" b="1" dirty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  <a:p>
            <a:pPr algn="ctr"/>
            <a:endParaRPr lang="da-DK" sz="1400" dirty="0"/>
          </a:p>
        </p:txBody>
      </p:sp>
      <p:pic>
        <p:nvPicPr>
          <p:cNvPr id="118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55" y="6212416"/>
            <a:ext cx="292515" cy="2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Left Brace 119"/>
          <p:cNvSpPr/>
          <p:nvPr/>
        </p:nvSpPr>
        <p:spPr>
          <a:xfrm>
            <a:off x="1270473" y="5398333"/>
            <a:ext cx="122571" cy="2745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21" name="Left Brace 120"/>
          <p:cNvSpPr/>
          <p:nvPr/>
        </p:nvSpPr>
        <p:spPr>
          <a:xfrm>
            <a:off x="1268897" y="5798412"/>
            <a:ext cx="122571" cy="27453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22" name="Left Brace 121"/>
          <p:cNvSpPr/>
          <p:nvPr/>
        </p:nvSpPr>
        <p:spPr>
          <a:xfrm flipH="1">
            <a:off x="3196943" y="6207415"/>
            <a:ext cx="122571" cy="274530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grpSp>
        <p:nvGrpSpPr>
          <p:cNvPr id="3" name="Group 122"/>
          <p:cNvGrpSpPr/>
          <p:nvPr/>
        </p:nvGrpSpPr>
        <p:grpSpPr>
          <a:xfrm>
            <a:off x="870261" y="5383741"/>
            <a:ext cx="339741" cy="303715"/>
            <a:chOff x="1918044" y="4143262"/>
            <a:chExt cx="290644" cy="275409"/>
          </a:xfrm>
        </p:grpSpPr>
        <p:pic>
          <p:nvPicPr>
            <p:cNvPr id="124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24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861554" y="5783820"/>
            <a:ext cx="339741" cy="303715"/>
            <a:chOff x="1918044" y="4143262"/>
            <a:chExt cx="290644" cy="275409"/>
          </a:xfrm>
        </p:grpSpPr>
        <p:pic>
          <p:nvPicPr>
            <p:cNvPr id="127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Oval 12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28"/>
          <p:cNvGrpSpPr/>
          <p:nvPr/>
        </p:nvGrpSpPr>
        <p:grpSpPr>
          <a:xfrm>
            <a:off x="3767412" y="6194572"/>
            <a:ext cx="339741" cy="303715"/>
            <a:chOff x="1918044" y="4143262"/>
            <a:chExt cx="290644" cy="275409"/>
          </a:xfrm>
        </p:grpSpPr>
        <p:pic>
          <p:nvPicPr>
            <p:cNvPr id="130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13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87" y="5351318"/>
            <a:ext cx="1809275" cy="12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6" name="Curved Connector 145"/>
          <p:cNvCxnSpPr>
            <a:stCxn id="100" idx="1"/>
            <a:endCxn id="135" idx="6"/>
          </p:cNvCxnSpPr>
          <p:nvPr/>
        </p:nvCxnSpPr>
        <p:spPr>
          <a:xfrm rot="10800000">
            <a:off x="6157621" y="5834590"/>
            <a:ext cx="2290708" cy="45629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6775248" y="6289765"/>
            <a:ext cx="1476357" cy="47463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da-DK" sz="1200" dirty="0"/>
              <a:t>GBIF assigns DOIs to </a:t>
            </a:r>
          </a:p>
          <a:p>
            <a:pPr algn="ctr"/>
            <a:r>
              <a:rPr lang="da-DK" sz="1200" dirty="0"/>
              <a:t>data downloads</a:t>
            </a:r>
            <a:endParaRPr lang="en-GB" sz="1200" dirty="0"/>
          </a:p>
        </p:txBody>
      </p:sp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81855" y="-159310"/>
            <a:ext cx="356288" cy="3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59999" y="8753"/>
            <a:ext cx="356288" cy="3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538143" y="176817"/>
            <a:ext cx="356288" cy="3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065"/>
          <p:cNvGrpSpPr/>
          <p:nvPr/>
        </p:nvGrpSpPr>
        <p:grpSpPr>
          <a:xfrm>
            <a:off x="8448328" y="4613130"/>
            <a:ext cx="1613583" cy="820982"/>
            <a:chOff x="7184543" y="4803995"/>
            <a:chExt cx="1380401" cy="744467"/>
          </a:xfrm>
        </p:grpSpPr>
        <p:sp>
          <p:nvSpPr>
            <p:cNvPr id="216" name="Rounded Rectangle 215"/>
            <p:cNvSpPr/>
            <p:nvPr/>
          </p:nvSpPr>
          <p:spPr>
            <a:xfrm>
              <a:off x="7184543" y="4803995"/>
              <a:ext cx="1380401" cy="74446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06" y="5050561"/>
              <a:ext cx="1060674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2"/>
          <p:cNvGrpSpPr/>
          <p:nvPr/>
        </p:nvGrpSpPr>
        <p:grpSpPr>
          <a:xfrm>
            <a:off x="4586167" y="1231625"/>
            <a:ext cx="1740983" cy="2616101"/>
            <a:chOff x="3923410" y="1599627"/>
            <a:chExt cx="1489390" cy="2372283"/>
          </a:xfrm>
        </p:grpSpPr>
        <p:sp>
          <p:nvSpPr>
            <p:cNvPr id="148" name="TextBox 147"/>
            <p:cNvSpPr txBox="1"/>
            <p:nvPr/>
          </p:nvSpPr>
          <p:spPr>
            <a:xfrm>
              <a:off x="3923410" y="1599627"/>
              <a:ext cx="1489390" cy="2372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/>
                <a:t>Cleaned data</a:t>
              </a:r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95977" y="2294874"/>
              <a:ext cx="410307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Data</a:t>
              </a:r>
              <a:endParaRPr lang="en-GB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995977" y="3235462"/>
              <a:ext cx="1011902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Data attribution</a:t>
              </a:r>
              <a:endParaRPr lang="en-GB" sz="1200" dirty="0"/>
            </a:p>
          </p:txBody>
        </p:sp>
        <p:grpSp>
          <p:nvGrpSpPr>
            <p:cNvPr id="10" name="Group 152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2" name="Group 15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2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Oval 162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55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0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Oval 160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5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5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Oval 15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4" name="Rectangle 153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69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71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Oval 171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53"/>
          <p:cNvGrpSpPr/>
          <p:nvPr/>
        </p:nvGrpSpPr>
        <p:grpSpPr>
          <a:xfrm>
            <a:off x="4702900" y="1627520"/>
            <a:ext cx="1438702" cy="303715"/>
            <a:chOff x="4023274" y="1958624"/>
            <a:chExt cx="1230792" cy="275409"/>
          </a:xfrm>
        </p:grpSpPr>
        <p:grpSp>
          <p:nvGrpSpPr>
            <p:cNvPr id="17" name="Group 222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2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" name="Oval 2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023274" y="1969370"/>
              <a:ext cx="801378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Dataset DOI</a:t>
              </a:r>
              <a:endParaRPr lang="en-GB" sz="1200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35104" y="2221572"/>
            <a:ext cx="155130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da-DK" b="1" dirty="0" smtClean="0"/>
              <a:t>Researcher</a:t>
            </a:r>
            <a:endParaRPr lang="en-GB" b="1" dirty="0"/>
          </a:p>
        </p:txBody>
      </p:sp>
      <p:cxnSp>
        <p:nvCxnSpPr>
          <p:cNvPr id="228" name="Curved Connector 227"/>
          <p:cNvCxnSpPr>
            <a:stCxn id="216" idx="1"/>
            <a:endCxn id="148" idx="2"/>
          </p:cNvCxnSpPr>
          <p:nvPr/>
        </p:nvCxnSpPr>
        <p:spPr>
          <a:xfrm rot="10800000">
            <a:off x="5456660" y="3847727"/>
            <a:ext cx="2991669" cy="1175895"/>
          </a:xfrm>
          <a:prstGeom prst="curved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ight Arrow 2068"/>
          <p:cNvSpPr/>
          <p:nvPr/>
        </p:nvSpPr>
        <p:spPr>
          <a:xfrm>
            <a:off x="3662287" y="2552729"/>
            <a:ext cx="753367" cy="5895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32" name="Right Arrow 231"/>
          <p:cNvSpPr/>
          <p:nvPr/>
        </p:nvSpPr>
        <p:spPr>
          <a:xfrm>
            <a:off x="6497663" y="2552729"/>
            <a:ext cx="753367" cy="5895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grpSp>
        <p:nvGrpSpPr>
          <p:cNvPr id="18" name="Group 24"/>
          <p:cNvGrpSpPr/>
          <p:nvPr/>
        </p:nvGrpSpPr>
        <p:grpSpPr>
          <a:xfrm>
            <a:off x="7421542" y="1193751"/>
            <a:ext cx="1704132" cy="2617385"/>
            <a:chOff x="6349039" y="1565282"/>
            <a:chExt cx="1457864" cy="2373447"/>
          </a:xfrm>
        </p:grpSpPr>
        <p:sp>
          <p:nvSpPr>
            <p:cNvPr id="2054" name="Folded Corner 2053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6739192" y="1565282"/>
              <a:ext cx="636141" cy="334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/>
                <a:t>Paper</a:t>
              </a:r>
              <a:endParaRPr lang="en-US" sz="1800" b="1" dirty="0"/>
            </a:p>
          </p:txBody>
        </p:sp>
        <p:grpSp>
          <p:nvGrpSpPr>
            <p:cNvPr id="19" name="Group 2059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2059" name="Straight Connector 2058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073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21" name="Group 211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1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Oval 21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35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7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237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3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6446329" y="1956247"/>
              <a:ext cx="700712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Paper DOI</a:t>
              </a:r>
              <a:endParaRPr lang="en-GB" sz="1200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6669973" y="3968127"/>
            <a:ext cx="1525111" cy="36991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User deposits cleaned dataset in a repository and gets DOI for dataset</a:t>
            </a:r>
            <a:endParaRPr lang="en-GB" sz="1200" dirty="0"/>
          </a:p>
        </p:txBody>
      </p:sp>
      <p:sp>
        <p:nvSpPr>
          <p:cNvPr id="250" name="TextBox 249"/>
          <p:cNvSpPr txBox="1"/>
          <p:nvPr/>
        </p:nvSpPr>
        <p:spPr>
          <a:xfrm>
            <a:off x="9213488" y="2041891"/>
            <a:ext cx="1246446" cy="28001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Published paper can give resolvable links to GBIF download and/or to cleaned dataset</a:t>
            </a:r>
            <a:endParaRPr lang="en-GB" sz="1200" dirty="0"/>
          </a:p>
        </p:txBody>
      </p:sp>
      <p:sp>
        <p:nvSpPr>
          <p:cNvPr id="276" name="TextBox 275"/>
          <p:cNvSpPr txBox="1"/>
          <p:nvPr/>
        </p:nvSpPr>
        <p:spPr>
          <a:xfrm>
            <a:off x="3527645" y="2075182"/>
            <a:ext cx="1012300" cy="36991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User cleans data</a:t>
            </a:r>
            <a:endParaRPr lang="en-GB" sz="1200" dirty="0"/>
          </a:p>
        </p:txBody>
      </p:sp>
      <p:sp>
        <p:nvSpPr>
          <p:cNvPr id="277" name="TextBox 276"/>
          <p:cNvSpPr txBox="1"/>
          <p:nvPr/>
        </p:nvSpPr>
        <p:spPr>
          <a:xfrm>
            <a:off x="6368197" y="1909334"/>
            <a:ext cx="1012300" cy="36991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User publishes paper</a:t>
            </a:r>
            <a:endParaRPr lang="en-GB" sz="1200" dirty="0"/>
          </a:p>
        </p:txBody>
      </p:sp>
      <p:cxnSp>
        <p:nvCxnSpPr>
          <p:cNvPr id="7" name="Straight Connector 6"/>
          <p:cNvCxnSpPr>
            <a:endCxn id="135" idx="7"/>
          </p:cNvCxnSpPr>
          <p:nvPr/>
        </p:nvCxnSpPr>
        <p:spPr>
          <a:xfrm>
            <a:off x="3491774" y="1231626"/>
            <a:ext cx="2618641" cy="449558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5" idx="3"/>
          </p:cNvCxnSpPr>
          <p:nvPr/>
        </p:nvCxnSpPr>
        <p:spPr>
          <a:xfrm>
            <a:off x="1750791" y="3811135"/>
            <a:ext cx="4131704" cy="21308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9"/>
          <p:cNvGrpSpPr/>
          <p:nvPr/>
        </p:nvGrpSpPr>
        <p:grpSpPr>
          <a:xfrm>
            <a:off x="1750791" y="1231625"/>
            <a:ext cx="1740983" cy="2662268"/>
            <a:chOff x="1497780" y="1599627"/>
            <a:chExt cx="1489390" cy="2414147"/>
          </a:xfrm>
        </p:grpSpPr>
        <p:sp>
          <p:nvSpPr>
            <p:cNvPr id="97" name="TextBox 96"/>
            <p:cNvSpPr txBox="1"/>
            <p:nvPr/>
          </p:nvSpPr>
          <p:spPr>
            <a:xfrm>
              <a:off x="1497780" y="1599627"/>
              <a:ext cx="1489390" cy="2414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/>
                <a:t>GBIF download</a:t>
              </a:r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sz="1800" b="1" dirty="0"/>
            </a:p>
            <a:p>
              <a:pPr algn="ctr"/>
              <a:endParaRPr lang="da-DK" b="1" dirty="0"/>
            </a:p>
            <a:p>
              <a:pPr algn="ctr"/>
              <a:endParaRPr lang="da-DK" sz="1800" b="1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  <a:p>
              <a:pPr algn="ctr"/>
              <a:endParaRPr lang="da-DK" sz="14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1570347" y="2260370"/>
              <a:ext cx="410307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Data</a:t>
              </a:r>
              <a:endParaRPr lang="en-GB" sz="12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70347" y="3200958"/>
              <a:ext cx="1011902" cy="25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/>
                <a:t>Data attribution</a:t>
              </a:r>
              <a:endParaRPr lang="en-GB" sz="1200" dirty="0"/>
            </a:p>
          </p:txBody>
        </p:sp>
        <p:grpSp>
          <p:nvGrpSpPr>
            <p:cNvPr id="25" name="Group 23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26" name="Group 18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27" name="Group 10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5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" name="Oval 105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106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8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9" name="Oval 108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109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11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2" name="Oval 111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250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32" name="Group 112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1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5" name="Oval 11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1576105" y="1969370"/>
                <a:ext cx="934635" cy="25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200" dirty="0"/>
                  <a:t>Download DOI</a:t>
                </a:r>
                <a:endParaRPr lang="en-GB" sz="1200" dirty="0"/>
              </a:p>
            </p:txBody>
          </p:sp>
        </p:grpSp>
      </p:grpSp>
      <p:grpSp>
        <p:nvGrpSpPr>
          <p:cNvPr id="33" name="Group 13"/>
          <p:cNvGrpSpPr/>
          <p:nvPr/>
        </p:nvGrpSpPr>
        <p:grpSpPr>
          <a:xfrm>
            <a:off x="4312742" y="5300883"/>
            <a:ext cx="2050582" cy="1338828"/>
            <a:chOff x="3689498" y="5289633"/>
            <a:chExt cx="1754248" cy="1214050"/>
          </a:xfrm>
        </p:grpSpPr>
        <p:sp>
          <p:nvSpPr>
            <p:cNvPr id="28" name="TextBox 27"/>
            <p:cNvSpPr txBox="1"/>
            <p:nvPr/>
          </p:nvSpPr>
          <p:spPr>
            <a:xfrm>
              <a:off x="3689498" y="5289633"/>
              <a:ext cx="1754248" cy="121405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Download history</a:t>
              </a:r>
            </a:p>
            <a:p>
              <a:pPr algn="ctr"/>
              <a:endParaRPr lang="da-DK" sz="1300" b="1" dirty="0"/>
            </a:p>
            <a:p>
              <a:pPr algn="ctr"/>
              <a:endParaRPr lang="da-DK" sz="1300" b="1" dirty="0"/>
            </a:p>
            <a:p>
              <a:pPr algn="ctr"/>
              <a:endParaRPr lang="da-DK" sz="1300" b="1" dirty="0"/>
            </a:p>
            <a:p>
              <a:pPr algn="ctr"/>
              <a:endParaRPr lang="da-DK" sz="1300" b="1" dirty="0"/>
            </a:p>
            <a:p>
              <a:pPr algn="ctr"/>
              <a:endParaRPr lang="en-US" sz="1300" b="1" dirty="0"/>
            </a:p>
          </p:txBody>
        </p:sp>
        <p:grpSp>
          <p:nvGrpSpPr>
            <p:cNvPr id="34" name="Group 12"/>
            <p:cNvGrpSpPr/>
            <p:nvPr/>
          </p:nvGrpSpPr>
          <p:grpSpPr>
            <a:xfrm>
              <a:off x="3780097" y="5608420"/>
              <a:ext cx="1573051" cy="331770"/>
              <a:chOff x="3764493" y="5608420"/>
              <a:chExt cx="1573051" cy="331770"/>
            </a:xfrm>
          </p:grpSpPr>
          <p:grpSp>
            <p:nvGrpSpPr>
              <p:cNvPr id="35" name="Group 132"/>
              <p:cNvGrpSpPr/>
              <p:nvPr/>
            </p:nvGrpSpPr>
            <p:grpSpPr>
              <a:xfrm>
                <a:off x="4976417" y="563589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3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Oval 13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764493" y="5608420"/>
                <a:ext cx="1573051" cy="33177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400" dirty="0">
                    <a:solidFill>
                      <a:schemeClr val="tx1"/>
                    </a:solidFill>
                  </a:rPr>
                  <a:t>Download 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3780097" y="6020468"/>
              <a:ext cx="1573051" cy="2561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>
                  <a:solidFill>
                    <a:schemeClr val="tx1"/>
                  </a:solidFill>
                </a:rPr>
                <a:t>. . 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3421359" y="5478576"/>
            <a:ext cx="753367" cy="5895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3168295" y="6706728"/>
            <a:ext cx="3269603" cy="32371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noAutofit/>
          </a:bodyPr>
          <a:lstStyle/>
          <a:p>
            <a:pPr algn="ctr"/>
            <a:r>
              <a:rPr lang="da-DK" sz="1200" dirty="0"/>
              <a:t>GBIF.org creates a download data set</a:t>
            </a:r>
            <a:endParaRPr lang="en-GB" sz="1200" dirty="0"/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vert="horz" lIns="0" tIns="52144" rIns="0" bIns="52144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 smtClean="0">
                <a:solidFill>
                  <a:srgbClr val="6EB33E"/>
                </a:solidFill>
              </a:rPr>
              <a:t>GBIF &amp; Digital Object Identifiers (DOI)</a:t>
            </a:r>
            <a:endParaRPr lang="en-US" dirty="0">
              <a:solidFill>
                <a:srgbClr val="6EB33E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15026" y="7120867"/>
            <a:ext cx="8366046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 Placeholder 4"/>
          <p:cNvSpPr txBox="1">
            <a:spLocks/>
          </p:cNvSpPr>
          <p:nvPr/>
        </p:nvSpPr>
        <p:spPr>
          <a:xfrm>
            <a:off x="515875" y="7065676"/>
            <a:ext cx="8365196" cy="422495"/>
          </a:xfrm>
          <a:prstGeom prst="rect">
            <a:avLst/>
          </a:prstGeom>
        </p:spPr>
        <p:txBody>
          <a:bodyPr lIns="0" tIns="45641" rIns="91281" bIns="45641" anchor="ctr" anchorCtr="0">
            <a:noAutofit/>
          </a:bodyPr>
          <a:lstStyle>
            <a:defPPr>
              <a:defRPr lang="en-US"/>
            </a:defPPr>
            <a:lvl1pPr marL="0" indent="0" algn="r" defTabSz="520596" rtl="0" eaLnBrk="1" latinLnBrk="0" hangingPunct="1">
              <a:buNone/>
              <a:defRPr sz="10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596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1198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797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2396" indent="0" algn="l" defTabSz="520596" rtl="0" eaLnBrk="1" latinLnBrk="0" hangingPunct="1"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9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3595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41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4794" algn="l" defTabSz="52059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GBIF dataset DOI launced in September 2014: </a:t>
            </a:r>
            <a:r>
              <a:rPr lang="en-US" smtClean="0">
                <a:hlinkClick r:id="rId10"/>
              </a:rPr>
              <a:t>http://vimeo.com/107148220#t=6m28s</a:t>
            </a:r>
            <a:endParaRPr lang="en-US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18301"/>
          <a:stretch/>
        </p:blipFill>
        <p:spPr>
          <a:xfrm>
            <a:off x="9157225" y="7057180"/>
            <a:ext cx="1125119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47" grpId="0"/>
      <p:bldP spid="147" grpId="1"/>
      <p:bldP spid="2069" grpId="0" animBg="1"/>
      <p:bldP spid="232" grpId="0" animBg="1"/>
      <p:bldP spid="249" grpId="0"/>
      <p:bldP spid="249" grpId="1"/>
      <p:bldP spid="250" grpId="0"/>
      <p:bldP spid="276" grpId="0"/>
      <p:bldP spid="276" grpId="1"/>
      <p:bldP spid="277" grpId="0"/>
      <p:bldP spid="165" grpId="0" animBg="1"/>
      <p:bldP spid="166" grpId="0"/>
      <p:bldP spid="1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70604"/>
            <a:ext cx="7946584" cy="1260475"/>
          </a:xfrm>
        </p:spPr>
        <p:txBody>
          <a:bodyPr/>
          <a:lstStyle/>
          <a:p>
            <a:r>
              <a:rPr lang="en-US" dirty="0" smtClean="0"/>
              <a:t>BIBSYS is the Norwegian member in DataCite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47" y="1952209"/>
            <a:ext cx="8312799" cy="52613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"</a:t>
            </a:r>
            <a:r>
              <a:rPr lang="en-US" sz="3200" i="1" dirty="0" smtClean="0"/>
              <a:t>As </a:t>
            </a:r>
            <a:r>
              <a:rPr lang="en-US" sz="3200" i="1" dirty="0"/>
              <a:t>a </a:t>
            </a:r>
            <a:r>
              <a:rPr lang="en-US" sz="3200" i="1" dirty="0">
                <a:solidFill>
                  <a:srgbClr val="0000FF"/>
                </a:solidFill>
              </a:rPr>
              <a:t>DataCite</a:t>
            </a:r>
            <a:r>
              <a:rPr lang="en-US" sz="3200" i="1" dirty="0"/>
              <a:t> member </a:t>
            </a:r>
            <a:r>
              <a:rPr lang="en-US" sz="3200" b="1" i="1" dirty="0">
                <a:solidFill>
                  <a:srgbClr val="0000FF"/>
                </a:solidFill>
              </a:rPr>
              <a:t>BIBSYS</a:t>
            </a:r>
            <a:r>
              <a:rPr lang="en-US" sz="3200" i="1" dirty="0"/>
              <a:t> act as a national DataCite representative in </a:t>
            </a:r>
            <a:r>
              <a:rPr lang="en-US" sz="3200" i="1" dirty="0">
                <a:solidFill>
                  <a:srgbClr val="0000FF"/>
                </a:solidFill>
              </a:rPr>
              <a:t>Norway</a:t>
            </a:r>
            <a:r>
              <a:rPr lang="en-US" sz="3200" i="1" dirty="0"/>
              <a:t> and thereby allow all of Norway's higher education and research institutions to use </a:t>
            </a:r>
            <a:r>
              <a:rPr lang="en-US" sz="3200" i="1" dirty="0">
                <a:solidFill>
                  <a:srgbClr val="0000FF"/>
                </a:solidFill>
              </a:rPr>
              <a:t>DOI on </a:t>
            </a:r>
            <a:r>
              <a:rPr lang="en-US" sz="3200" i="1" dirty="0"/>
              <a:t>their </a:t>
            </a:r>
            <a:r>
              <a:rPr lang="en-US" sz="3200" i="1" dirty="0">
                <a:solidFill>
                  <a:srgbClr val="0000FF"/>
                </a:solidFill>
              </a:rPr>
              <a:t>research </a:t>
            </a:r>
            <a:r>
              <a:rPr lang="en-US" sz="3200" i="1" dirty="0" smtClean="0">
                <a:solidFill>
                  <a:srgbClr val="0000FF"/>
                </a:solidFill>
              </a:rPr>
              <a:t>data</a:t>
            </a:r>
            <a:r>
              <a:rPr lang="en-US" sz="3200" dirty="0" smtClean="0"/>
              <a:t>".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Resource must be </a:t>
            </a:r>
            <a:r>
              <a:rPr lang="en-US" sz="2600" dirty="0" smtClean="0"/>
              <a:t>citation-worthy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Resource must have good metadata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Long-term archiving and accessibility for data</a:t>
            </a:r>
          </a:p>
          <a:p>
            <a:endParaRPr lang="en-US" sz="800" dirty="0" smtClean="0"/>
          </a:p>
          <a:p>
            <a:r>
              <a:rPr lang="en-US" sz="2800" dirty="0" smtClean="0"/>
              <a:t>    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://www.bibsys.no/rammeverk-for-doi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BIBSYS_TXT_logo_nettsted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92" y="4231781"/>
            <a:ext cx="3416258" cy="1279395"/>
          </a:xfrm>
          <a:prstGeom prst="rect">
            <a:avLst/>
          </a:prstGeom>
        </p:spPr>
      </p:pic>
      <p:pic>
        <p:nvPicPr>
          <p:cNvPr id="5" name="Picture 4" descr="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77" y="200579"/>
            <a:ext cx="1542679" cy="15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4160" tIns="52078" rIns="104160" bIns="52078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525731" y="2897712"/>
            <a:ext cx="7483751" cy="18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0" tIns="52078" rIns="104160" bIns="5207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5700" b="1" smtClean="0">
                <a:latin typeface="Trebuchet MS" charset="0"/>
              </a:rPr>
              <a:t>Services to enable data analysis</a:t>
            </a:r>
            <a:endParaRPr lang="en-US" sz="5700" b="1">
              <a:latin typeface="Trebuchet MS" charset="0"/>
            </a:endParaRPr>
          </a:p>
        </p:txBody>
      </p:sp>
      <p:pic>
        <p:nvPicPr>
          <p:cNvPr id="4" name="Picture 5" descr="NHM_symbol_gronn cut.gif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" y="4122748"/>
            <a:ext cx="35528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6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216" y="319917"/>
            <a:ext cx="5076389" cy="8598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LifeWatch Norway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40" y="1670688"/>
            <a:ext cx="8977940" cy="12394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LifeWatch Virtual Research Environment (VRE)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Proposal submitted for creating a </a:t>
            </a:r>
            <a:r>
              <a:rPr lang="en-US" sz="2400" b="1" i="1" dirty="0" smtClean="0">
                <a:solidFill>
                  <a:srgbClr val="0000FF"/>
                </a:solidFill>
              </a:rPr>
              <a:t>LifeWatch Norway</a:t>
            </a:r>
          </a:p>
        </p:txBody>
      </p:sp>
      <p:pic>
        <p:nvPicPr>
          <p:cNvPr id="5" name="Picture 4" descr="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6" y="4057453"/>
            <a:ext cx="2608256" cy="2608256"/>
          </a:xfrm>
          <a:prstGeom prst="rect">
            <a:avLst/>
          </a:prstGeom>
        </p:spPr>
      </p:pic>
      <p:pic>
        <p:nvPicPr>
          <p:cNvPr id="6" name="Picture 5" descr="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57" y="2710607"/>
            <a:ext cx="3126495" cy="3126495"/>
          </a:xfrm>
          <a:prstGeom prst="rect">
            <a:avLst/>
          </a:prstGeom>
        </p:spPr>
      </p:pic>
      <p:pic>
        <p:nvPicPr>
          <p:cNvPr id="4" name="Picture 3" descr="LifeWatch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8" y="3140309"/>
            <a:ext cx="2255659" cy="92933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BIF-2015-dotorg-display_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27" y="4619961"/>
            <a:ext cx="1414977" cy="141497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iovel-logo-official-small-786c9b15cfcde712cb10eede480244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42" y="4289761"/>
            <a:ext cx="495300" cy="66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6244" y="3046545"/>
            <a:ext cx="5559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/>
              <a:buChar char="•"/>
              <a:tabLst>
                <a:tab pos="452438" algn="l"/>
              </a:tabLst>
            </a:pPr>
            <a:r>
              <a:rPr lang="en-US" sz="2400" i="1" u="sng" dirty="0" err="1" smtClean="0">
                <a:solidFill>
                  <a:srgbClr val="0000FF"/>
                </a:solidFill>
              </a:rPr>
              <a:t>LifeWatch.no</a:t>
            </a:r>
            <a:r>
              <a:rPr lang="en-US" sz="2400" dirty="0" smtClean="0"/>
              <a:t> proposal </a:t>
            </a:r>
            <a:r>
              <a:rPr lang="en-US" sz="2400" dirty="0" smtClean="0"/>
              <a:t>is based </a:t>
            </a:r>
            <a:r>
              <a:rPr lang="en-US" sz="2400" dirty="0"/>
              <a:t>on </a:t>
            </a:r>
            <a:r>
              <a:rPr lang="en-US" sz="2400" dirty="0" smtClean="0"/>
              <a:t>the robust GBIF </a:t>
            </a:r>
            <a:r>
              <a:rPr lang="en-US" sz="2400" dirty="0"/>
              <a:t>infrastructure </a:t>
            </a:r>
            <a:r>
              <a:rPr lang="en-US" sz="2400" dirty="0" smtClean="0"/>
              <a:t>and GBIF </a:t>
            </a:r>
            <a:r>
              <a:rPr lang="en-US" sz="2400" dirty="0"/>
              <a:t>data publishing </a:t>
            </a:r>
            <a:r>
              <a:rPr lang="en-US" sz="2400" dirty="0" smtClean="0"/>
              <a:t>services/mechanisms</a:t>
            </a:r>
            <a:endParaRPr lang="en-US" sz="2400" dirty="0"/>
          </a:p>
          <a:p>
            <a:pPr marL="457200" indent="-457200">
              <a:spcAft>
                <a:spcPts val="1800"/>
              </a:spcAft>
              <a:buFont typeface="Arial"/>
              <a:buChar char="•"/>
              <a:tabLst>
                <a:tab pos="452438" algn="l"/>
              </a:tabLst>
            </a:pPr>
            <a:r>
              <a:rPr lang="en-US" sz="2400" dirty="0"/>
              <a:t>Creating </a:t>
            </a:r>
            <a:r>
              <a:rPr lang="en-US" sz="2400" dirty="0" smtClean="0"/>
              <a:t>new services </a:t>
            </a:r>
            <a:r>
              <a:rPr lang="en-US" sz="2400" dirty="0"/>
              <a:t>and work-flows </a:t>
            </a:r>
            <a:r>
              <a:rPr lang="en-US" sz="2400" dirty="0" smtClean="0"/>
              <a:t>for </a:t>
            </a:r>
            <a:r>
              <a:rPr lang="en-US" sz="2400" dirty="0">
                <a:solidFill>
                  <a:srgbClr val="0000FF"/>
                </a:solidFill>
              </a:rPr>
              <a:t>analyzing ecological data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  <a:tabLst>
                <a:tab pos="452438" algn="l"/>
              </a:tabLst>
            </a:pPr>
            <a:r>
              <a:rPr lang="en-US" sz="2400" dirty="0"/>
              <a:t>Contribute to international </a:t>
            </a:r>
            <a:r>
              <a:rPr lang="en-US" sz="2400" dirty="0" smtClean="0"/>
              <a:t>GBIF standards for </a:t>
            </a:r>
            <a:r>
              <a:rPr lang="en-US" sz="2400" dirty="0">
                <a:solidFill>
                  <a:srgbClr val="0000FF"/>
                </a:solidFill>
              </a:rPr>
              <a:t>new data types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436" y="6494778"/>
            <a:ext cx="9242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A LifeWatch </a:t>
            </a:r>
            <a:r>
              <a:rPr lang="en-US" sz="2400" i="1" dirty="0">
                <a:solidFill>
                  <a:srgbClr val="008000"/>
                </a:solidFill>
              </a:rPr>
              <a:t>Norway </a:t>
            </a:r>
            <a:r>
              <a:rPr lang="en-US" sz="2400" i="1" dirty="0" smtClean="0">
                <a:solidFill>
                  <a:srgbClr val="008000"/>
                </a:solidFill>
              </a:rPr>
              <a:t>will </a:t>
            </a:r>
            <a:r>
              <a:rPr lang="en-US" sz="2400" i="1" dirty="0">
                <a:solidFill>
                  <a:srgbClr val="008000"/>
                </a:solidFill>
              </a:rPr>
              <a:t>substantially strengthen the societal benefits and capitalization </a:t>
            </a:r>
            <a:r>
              <a:rPr lang="en-US" sz="2400" i="1" dirty="0" smtClean="0">
                <a:solidFill>
                  <a:srgbClr val="008000"/>
                </a:solidFill>
              </a:rPr>
              <a:t>of the Norwegian </a:t>
            </a:r>
            <a:r>
              <a:rPr lang="en-US" sz="2400" i="1" dirty="0">
                <a:solidFill>
                  <a:srgbClr val="008000"/>
                </a:solidFill>
              </a:rPr>
              <a:t>investments in GBIF.</a:t>
            </a:r>
          </a:p>
        </p:txBody>
      </p:sp>
      <p:pic>
        <p:nvPicPr>
          <p:cNvPr id="13" name="Picture 12" descr="LifeWatch_head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7" y="85240"/>
            <a:ext cx="9333379" cy="13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 bwMode="auto">
          <a:xfrm>
            <a:off x="534201" y="865979"/>
            <a:ext cx="7722278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" sz="4800" dirty="0">
                <a:latin typeface="Helvetica" charset="0"/>
                <a:ea typeface="ＭＳ Ｐゴシック" charset="0"/>
              </a:rPr>
              <a:t>GBIF DATA PORTAL API </a:t>
            </a:r>
          </a:p>
        </p:txBody>
      </p:sp>
      <p:sp>
        <p:nvSpPr>
          <p:cNvPr id="31747" name="Rectángulo 2"/>
          <p:cNvSpPr>
            <a:spLocks noChangeArrowheads="1"/>
          </p:cNvSpPr>
          <p:nvPr/>
        </p:nvSpPr>
        <p:spPr bwMode="auto">
          <a:xfrm>
            <a:off x="534208" y="2262540"/>
            <a:ext cx="7007397" cy="41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98" tIns="52398" rIns="104798" bIns="52398">
            <a:spAutoFit/>
          </a:bodyPr>
          <a:lstStyle/>
          <a:p>
            <a:pPr defTabSz="523987">
              <a:defRPr/>
            </a:pPr>
            <a:r>
              <a:rPr lang="en-US" sz="4600" dirty="0">
                <a:solidFill>
                  <a:srgbClr val="008000"/>
                </a:solidFill>
                <a:latin typeface="Helvetica" charset="0"/>
              </a:rPr>
              <a:t>An interface to access data published through the GBIF network using </a:t>
            </a:r>
            <a:r>
              <a:rPr lang="en-US" sz="4600" b="1" dirty="0">
                <a:solidFill>
                  <a:srgbClr val="008000"/>
                </a:solidFill>
                <a:latin typeface="Helvetica" charset="0"/>
              </a:rPr>
              <a:t>web services</a:t>
            </a:r>
            <a:r>
              <a:rPr lang="en-US" sz="4600" dirty="0">
                <a:solidFill>
                  <a:srgbClr val="008000"/>
                </a:solidFill>
                <a:latin typeface="Helvetica" charset="0"/>
              </a:rPr>
              <a:t>.</a:t>
            </a:r>
          </a:p>
          <a:p>
            <a:pPr defTabSz="523987">
              <a:defRPr/>
            </a:pPr>
            <a:endParaRPr lang="en-US" sz="4000" dirty="0">
              <a:solidFill>
                <a:srgbClr val="008000"/>
              </a:solidFill>
              <a:latin typeface="Helvetica" charset="0"/>
            </a:endParaRPr>
          </a:p>
          <a:p>
            <a:pPr defTabSz="523987">
              <a:defRPr/>
            </a:pPr>
            <a:r>
              <a:rPr lang="en-US" sz="3600" dirty="0">
                <a:hlinkClick r:id="rId3"/>
              </a:rPr>
              <a:t>http://api.gbif.org/v1/</a:t>
            </a:r>
            <a:endParaRPr lang="en-GB" sz="3600" dirty="0">
              <a:solidFill>
                <a:schemeClr val="accent3">
                  <a:lumMod val="50000"/>
                </a:schemeClr>
              </a:solidFill>
              <a:latin typeface="Helvetica" charset="0"/>
            </a:endParaRPr>
          </a:p>
        </p:txBody>
      </p:sp>
      <p:pic>
        <p:nvPicPr>
          <p:cNvPr id="5" name="Picture 4" descr="Screen Shot 2015-05-21 at 07.54.57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9" y="0"/>
            <a:ext cx="2325036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 bwMode="auto">
          <a:xfrm>
            <a:off x="933843" y="392014"/>
            <a:ext cx="7722278" cy="126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ＭＳ Ｐゴシック" charset="0"/>
              </a:rPr>
              <a:t>rOpenSci : rgbif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43" y="1355631"/>
            <a:ext cx="7722278" cy="1610460"/>
          </a:xfrm>
        </p:spPr>
        <p:txBody>
          <a:bodyPr/>
          <a:lstStyle/>
          <a:p>
            <a:pPr defTabSz="523987">
              <a:defRPr/>
            </a:pPr>
            <a:r>
              <a:rPr lang="en-US" sz="1600" dirty="0">
                <a:solidFill>
                  <a:srgbClr val="660066"/>
                </a:solidFill>
              </a:rPr>
              <a:t>library</a:t>
            </a:r>
            <a:r>
              <a:rPr lang="en-US" sz="1600" dirty="0"/>
              <a:t>(rgbif) </a:t>
            </a:r>
          </a:p>
          <a:p>
            <a:pPr defTabSz="523987">
              <a:defRPr/>
            </a:pPr>
            <a:r>
              <a:rPr lang="en-US" sz="1600" dirty="0"/>
              <a:t>key &lt;- </a:t>
            </a:r>
            <a:r>
              <a:rPr lang="en-US" sz="1600" dirty="0" err="1">
                <a:solidFill>
                  <a:srgbClr val="660066"/>
                </a:solidFill>
              </a:rPr>
              <a:t>name_backbone</a:t>
            </a:r>
            <a:r>
              <a:rPr lang="en-US" sz="1600" dirty="0"/>
              <a:t>(name='</a:t>
            </a:r>
            <a:r>
              <a:rPr lang="en-US" sz="1600" i="1" dirty="0">
                <a:solidFill>
                  <a:schemeClr val="accent3">
                    <a:lumMod val="50000"/>
                  </a:schemeClr>
                </a:solidFill>
              </a:rPr>
              <a:t>Hepatica </a:t>
            </a:r>
            <a:r>
              <a:rPr lang="en-US" sz="1600" i="1" dirty="0" err="1">
                <a:solidFill>
                  <a:schemeClr val="accent3">
                    <a:lumMod val="50000"/>
                  </a:schemeClr>
                </a:solidFill>
              </a:rPr>
              <a:t>nobilis</a:t>
            </a:r>
            <a:r>
              <a:rPr lang="en-US" sz="1600" dirty="0"/>
              <a:t>', kingdom=‘</a:t>
            </a:r>
            <a:r>
              <a:rPr lang="en-US" sz="1600" dirty="0">
                <a:solidFill>
                  <a:srgbClr val="4F6228"/>
                </a:solidFill>
              </a:rPr>
              <a:t>Plantae</a:t>
            </a:r>
            <a:r>
              <a:rPr lang="en-US" sz="1600" dirty="0"/>
              <a:t>')$speciesKey</a:t>
            </a:r>
          </a:p>
          <a:p>
            <a:pPr defTabSz="523987">
              <a:defRPr/>
            </a:pPr>
            <a:r>
              <a:rPr lang="en-US" sz="1600" dirty="0" err="1"/>
              <a:t>sp</a:t>
            </a:r>
            <a:r>
              <a:rPr lang="en-US" sz="1600" dirty="0"/>
              <a:t> &lt;- </a:t>
            </a:r>
            <a:r>
              <a:rPr lang="en-US" sz="1600" dirty="0" err="1">
                <a:solidFill>
                  <a:srgbClr val="660066"/>
                </a:solidFill>
              </a:rPr>
              <a:t>occ_search</a:t>
            </a:r>
            <a:r>
              <a:rPr lang="en-US" sz="1600" dirty="0"/>
              <a:t>(taxonKey=key, return='</a:t>
            </a:r>
            <a:r>
              <a:rPr lang="en-US" sz="1600" dirty="0">
                <a:solidFill>
                  <a:srgbClr val="4F6228"/>
                </a:solidFill>
              </a:rPr>
              <a:t>data</a:t>
            </a:r>
            <a:r>
              <a:rPr lang="en-US" sz="1600" dirty="0"/>
              <a:t>', </a:t>
            </a:r>
            <a:r>
              <a:rPr lang="en-US" sz="1600" dirty="0" err="1"/>
              <a:t>hasCoordinate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4F6228"/>
                </a:solidFill>
              </a:rPr>
              <a:t>TRUE</a:t>
            </a:r>
            <a:r>
              <a:rPr lang="en-US" sz="1600" dirty="0"/>
              <a:t>, limit=</a:t>
            </a:r>
            <a:r>
              <a:rPr lang="en-US" sz="1600" dirty="0">
                <a:solidFill>
                  <a:srgbClr val="4F6228"/>
                </a:solidFill>
              </a:rPr>
              <a:t>1000</a:t>
            </a:r>
            <a:r>
              <a:rPr lang="en-US" sz="1600" dirty="0"/>
              <a:t>)</a:t>
            </a:r>
          </a:p>
          <a:p>
            <a:pPr defTabSz="523987">
              <a:defRPr/>
            </a:pPr>
            <a:r>
              <a:rPr lang="en-US" sz="1600" dirty="0" err="1">
                <a:solidFill>
                  <a:srgbClr val="660066"/>
                </a:solidFill>
              </a:rPr>
              <a:t>gbifmap</a:t>
            </a:r>
            <a:r>
              <a:rPr lang="en-US" sz="1600" dirty="0"/>
              <a:t>(</a:t>
            </a:r>
            <a:r>
              <a:rPr lang="en-US" sz="1600" dirty="0" err="1"/>
              <a:t>sp</a:t>
            </a:r>
            <a:r>
              <a:rPr lang="en-US" sz="1600" dirty="0"/>
              <a:t>)</a:t>
            </a:r>
          </a:p>
        </p:txBody>
      </p:sp>
      <p:pic>
        <p:nvPicPr>
          <p:cNvPr id="706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60" y="518787"/>
            <a:ext cx="1947543" cy="7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1" y="2778459"/>
            <a:ext cx="939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6" y="1527186"/>
            <a:ext cx="8831217" cy="5215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75" y="302864"/>
            <a:ext cx="9619774" cy="875512"/>
          </a:xfrm>
        </p:spPr>
        <p:txBody>
          <a:bodyPr>
            <a:noAutofit/>
          </a:bodyPr>
          <a:lstStyle/>
          <a:p>
            <a:r>
              <a:rPr lang="en-US" sz="3400" dirty="0"/>
              <a:t>Citations in peer-reviewed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5875" y="7103860"/>
            <a:ext cx="8365196" cy="422495"/>
          </a:xfrm>
        </p:spPr>
        <p:txBody>
          <a:bodyPr/>
          <a:lstStyle/>
          <a:p>
            <a:r>
              <a:rPr lang="en-US" dirty="0" smtClean="0"/>
              <a:t> 9 JUN 2016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8453" y="-63663"/>
            <a:ext cx="691320" cy="5029168"/>
          </a:xfrm>
          <a:prstGeom prst="rect">
            <a:avLst/>
          </a:prstGeom>
        </p:spPr>
        <p:txBody>
          <a:bodyPr vert="vert270" lIns="0" tIns="41043" rIns="0" bIns="41043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5262" y="1001290"/>
            <a:ext cx="7758760" cy="351528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Annual number of 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40708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194" y="446090"/>
            <a:ext cx="8243904" cy="657225"/>
          </a:xfrm>
          <a:prstGeom prst="rect">
            <a:avLst/>
          </a:prstGeom>
          <a:noFill/>
        </p:spPr>
        <p:txBody>
          <a:bodyPr lIns="102150" tIns="51075" rIns="102150" bIns="51075">
            <a:spAutoFit/>
          </a:bodyPr>
          <a:lstStyle/>
          <a:p>
            <a:pPr algn="ctr" defTabSz="510746"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GBIF provides a data discovery system</a:t>
            </a:r>
          </a:p>
        </p:txBody>
      </p:sp>
      <p:pic>
        <p:nvPicPr>
          <p:cNvPr id="2" name="Picture 1" descr="Screen Shot 2013-10-15 at 09.57.23 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768" y="2154240"/>
            <a:ext cx="2667839" cy="24161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0" y="5053013"/>
            <a:ext cx="8014514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10-15 at 10.00.42 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038" y="2168527"/>
            <a:ext cx="2799816" cy="2416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4486296" y="3268664"/>
            <a:ext cx="1440759" cy="23812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38514" y="4660901"/>
            <a:ext cx="1240645" cy="318591"/>
          </a:xfrm>
          <a:prstGeom prst="rect">
            <a:avLst/>
          </a:prstGeom>
        </p:spPr>
        <p:txBody>
          <a:bodyPr wrap="none" lIns="102150" tIns="51075" rIns="102150" bIns="51075">
            <a:spAutoFit/>
          </a:bodyPr>
          <a:lstStyle/>
          <a:p>
            <a:pPr defTabSz="510746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registry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986021" y="4664076"/>
            <a:ext cx="1012280" cy="318591"/>
          </a:xfrm>
          <a:prstGeom prst="rect">
            <a:avLst/>
          </a:prstGeom>
        </p:spPr>
        <p:txBody>
          <a:bodyPr wrap="none" lIns="102150" tIns="51075" rIns="102150" bIns="51075">
            <a:spAutoFit/>
          </a:bodyPr>
          <a:lstStyle/>
          <a:p>
            <a:pPr defTabSz="510746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portal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946122" y="1182730"/>
            <a:ext cx="8438398" cy="4154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that is dependent on resolvable stable identifiers for efficient functionality</a:t>
            </a:r>
          </a:p>
        </p:txBody>
      </p:sp>
      <p:sp>
        <p:nvSpPr>
          <p:cNvPr id="2356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9172464" y="7010400"/>
            <a:ext cx="1311924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58" indent="-2857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59" indent="-2285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02" indent="-2285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46" indent="-2285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289" indent="-228572" defTabSz="5238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32" indent="-228572" defTabSz="5238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76" indent="-228572" defTabSz="5238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20" indent="-228572" defTabSz="5238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103F9F-7C05-C143-9D2A-AE3212E2FD08}" type="slidenum">
              <a:rPr lang="en-US" sz="1800">
                <a:solidFill>
                  <a:schemeClr val="bg1"/>
                </a:solidFill>
              </a:rPr>
              <a:pPr eaLnBrk="1" hangingPunct="1"/>
              <a:t>3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4160" tIns="52078" rIns="104160" bIns="52078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625362" y="3053027"/>
            <a:ext cx="8985136" cy="18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60" tIns="52078" rIns="104160" bIns="5207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5700" b="1" smtClean="0">
                <a:latin typeface="Trebuchet MS" charset="0"/>
              </a:rPr>
              <a:t>GBIF Norway</a:t>
            </a:r>
          </a:p>
          <a:p>
            <a:pPr algn="ctr"/>
            <a:r>
              <a:rPr lang="en-US" sz="5700" b="1" smtClean="0">
                <a:latin typeface="Trebuchet MS" charset="0"/>
              </a:rPr>
              <a:t>www.gbif.no</a:t>
            </a:r>
            <a:endParaRPr lang="en-US" sz="5700" b="1">
              <a:latin typeface="Trebuchet MS" charset="0"/>
            </a:endParaRPr>
          </a:p>
        </p:txBody>
      </p:sp>
      <p:pic>
        <p:nvPicPr>
          <p:cNvPr id="4" name="Picture 5" descr="NHM_symbol_gronn cut.gif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" y="4122748"/>
            <a:ext cx="35528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6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44" y="302864"/>
            <a:ext cx="9619774" cy="875512"/>
          </a:xfrm>
        </p:spPr>
        <p:txBody>
          <a:bodyPr>
            <a:normAutofit/>
          </a:bodyPr>
          <a:lstStyle/>
          <a:p>
            <a:r>
              <a:rPr lang="en-US" sz="3600" dirty="0"/>
              <a:t>Data—by </a:t>
            </a:r>
            <a:r>
              <a:rPr lang="en-US" sz="3600" dirty="0" err="1"/>
              <a:t>gbif</a:t>
            </a:r>
            <a:r>
              <a:rPr lang="en-US" sz="3600" dirty="0"/>
              <a:t> participant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432" y="7065667"/>
            <a:ext cx="8346640" cy="422495"/>
          </a:xfrm>
        </p:spPr>
        <p:txBody>
          <a:bodyPr/>
          <a:lstStyle/>
          <a:p>
            <a:r>
              <a:rPr lang="en-US" b="1" i="1" dirty="0"/>
              <a:t>NOTE</a:t>
            </a:r>
            <a:r>
              <a:rPr lang="en-US" i="1" dirty="0"/>
              <a:t>: </a:t>
            </a:r>
            <a:r>
              <a:rPr lang="en-US" i="1" dirty="0" smtClean="0"/>
              <a:t>Datasets </a:t>
            </a:r>
            <a:r>
              <a:rPr lang="en-US" i="1" dirty="0"/>
              <a:t>are assigned to countries according to the location of the </a:t>
            </a:r>
            <a:r>
              <a:rPr lang="en-US" i="1" dirty="0" smtClean="0"/>
              <a:t>publishing </a:t>
            </a:r>
            <a:r>
              <a:rPr lang="en-US" i="1" dirty="0"/>
              <a:t>institution</a:t>
            </a:r>
            <a:r>
              <a:rPr lang="en-US" i="1" dirty="0" smtClean="0"/>
              <a:t>, </a:t>
            </a:r>
            <a:br>
              <a:rPr lang="en-US" i="1" dirty="0" smtClean="0"/>
            </a:br>
            <a:r>
              <a:rPr lang="en-US" i="1" dirty="0" smtClean="0"/>
              <a:t>including </a:t>
            </a:r>
            <a:r>
              <a:rPr lang="en-US" i="1" dirty="0"/>
              <a:t>aggregated datasets with contributors from </a:t>
            </a:r>
            <a:r>
              <a:rPr lang="en-US" i="1" dirty="0" smtClean="0"/>
              <a:t>many </a:t>
            </a:r>
            <a:r>
              <a:rPr lang="en-US" i="1" dirty="0"/>
              <a:t>other </a:t>
            </a:r>
            <a:r>
              <a:rPr lang="en-US" i="1" dirty="0" smtClean="0"/>
              <a:t>countries. </a:t>
            </a:r>
            <a:r>
              <a:rPr lang="en-US" dirty="0">
                <a:hlinkClick r:id="rId3"/>
              </a:rPr>
              <a:t>http://www.gbif.org</a:t>
            </a:r>
            <a:r>
              <a:rPr lang="en-US" dirty="0"/>
              <a:t> </a:t>
            </a:r>
            <a:r>
              <a:rPr lang="en-US" dirty="0" smtClean="0"/>
              <a:t>| 09 JUN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3197" y="21009"/>
            <a:ext cx="691320" cy="5029168"/>
          </a:xfrm>
          <a:prstGeom prst="rect">
            <a:avLst/>
          </a:prstGeom>
        </p:spPr>
        <p:txBody>
          <a:bodyPr vert="vert270" lIns="0" tIns="41037" rIns="0" bIns="41037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publishing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21231"/>
              </p:ext>
            </p:extLst>
          </p:nvPr>
        </p:nvGraphicFramePr>
        <p:xfrm>
          <a:off x="409852" y="5009170"/>
          <a:ext cx="4944366" cy="1759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5101"/>
                <a:gridCol w="1024059"/>
                <a:gridCol w="1536091"/>
                <a:gridCol w="909115"/>
              </a:tblGrid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3,348,499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6. Belgium</a:t>
                      </a: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1,620423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2. Denmark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2,972,094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7. Netherlands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1,094,804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3. Germany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2,868,240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8. Australia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859,896</a:t>
                      </a: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4. Norway</a:t>
                      </a:r>
                      <a:endParaRPr lang="en-US" sz="13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2,322,797</a:t>
                      </a:r>
                      <a:endParaRPr lang="en-US" sz="13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9. Costa Rica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810,035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5. Spain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2,238,363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10. South Africa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436,236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31127"/>
              </p:ext>
            </p:extLst>
          </p:nvPr>
        </p:nvGraphicFramePr>
        <p:xfrm>
          <a:off x="5666164" y="5009170"/>
          <a:ext cx="4771200" cy="1759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3439"/>
                <a:gridCol w="1036992"/>
                <a:gridCol w="1320954"/>
                <a:gridCol w="989815"/>
              </a:tblGrid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271,901,500</a:t>
                      </a: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6. Netherlands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24,241,092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2. Sweden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53,776,182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7. Norway</a:t>
                      </a: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23,811,863</a:t>
                      </a: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3. United Kingdom</a:t>
                      </a: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49,786,646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8. Germany</a:t>
                      </a: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22,151,479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4. France</a:t>
                      </a: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39,896,982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9. Finland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16,612,735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893"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5. Australia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37,489,401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10. Spain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i="0" dirty="0" smtClean="0">
                          <a:latin typeface="Arial Narrow"/>
                          <a:cs typeface="Arial Narrow"/>
                        </a:rPr>
                        <a:t>13,630,866</a:t>
                      </a:r>
                      <a:endParaRPr lang="en-US" sz="1300" b="0" i="0" dirty="0">
                        <a:latin typeface="Arial Narrow"/>
                        <a:cs typeface="Arial Narrow"/>
                      </a:endParaRPr>
                    </a:p>
                  </a:txBody>
                  <a:tcPr marL="106886" marR="106886" marT="50419" marB="50419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6787" y="4486215"/>
            <a:ext cx="4977334" cy="474626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sz="1300" b="1" dirty="0">
                <a:latin typeface="Arial Narrow" panose="020B0606020202030204" pitchFamily="34" charset="0"/>
              </a:rPr>
              <a:t>Number of </a:t>
            </a:r>
            <a:r>
              <a:rPr lang="en-US" sz="1300" b="1" u="sng" dirty="0">
                <a:latin typeface="Arial Narrow" panose="020B0606020202030204" pitchFamily="34" charset="0"/>
              </a:rPr>
              <a:t>new records </a:t>
            </a:r>
            <a:r>
              <a:rPr lang="en-US" sz="1300" b="1" dirty="0">
                <a:latin typeface="Arial Narrow" panose="020B0606020202030204" pitchFamily="34" charset="0"/>
              </a:rPr>
              <a:t>published</a:t>
            </a:r>
            <a:r>
              <a:rPr lang="en-US" sz="1300" dirty="0">
                <a:latin typeface="Arial Narrow" panose="020B0606020202030204" pitchFamily="34" charset="0"/>
              </a:rPr>
              <a:t>—Top 10 participant Countries </a:t>
            </a:r>
            <a:br>
              <a:rPr lang="en-US" sz="1300" dirty="0">
                <a:latin typeface="Arial Narrow" panose="020B0606020202030204" pitchFamily="34" charset="0"/>
              </a:rPr>
            </a:br>
            <a:r>
              <a:rPr lang="en-US" sz="1100" i="1" dirty="0">
                <a:latin typeface="Arial Narrow" panose="020B0606020202030204" pitchFamily="34" charset="0"/>
              </a:rPr>
              <a:t>(1 to 31 May 2016)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6563" y="4486212"/>
            <a:ext cx="4870408" cy="474638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sz="1300" b="1" u="sng" dirty="0">
                <a:latin typeface="Arial Narrow" panose="020B0606020202030204" pitchFamily="34" charset="0"/>
              </a:rPr>
              <a:t>Total number </a:t>
            </a:r>
            <a:r>
              <a:rPr lang="en-US" sz="1300" b="1" dirty="0">
                <a:latin typeface="Arial Narrow" panose="020B0606020202030204" pitchFamily="34" charset="0"/>
              </a:rPr>
              <a:t>of records published</a:t>
            </a:r>
            <a:r>
              <a:rPr lang="en-US" sz="1300" dirty="0">
                <a:latin typeface="Arial Narrow" panose="020B0606020202030204" pitchFamily="34" charset="0"/>
              </a:rPr>
              <a:t>—Top 10 Participant Countries </a:t>
            </a:r>
            <a:r>
              <a:rPr lang="en-US" sz="1100" dirty="0">
                <a:latin typeface="Arial Narrow" panose="020B0606020202030204" pitchFamily="34" charset="0"/>
              </a:rPr>
              <a:t/>
            </a:r>
            <a:br>
              <a:rPr lang="en-US" sz="1100" dirty="0">
                <a:latin typeface="Arial Narrow" panose="020B0606020202030204" pitchFamily="34" charset="0"/>
              </a:rPr>
            </a:br>
            <a:r>
              <a:rPr lang="en-US" sz="1100" i="1" dirty="0">
                <a:latin typeface="Arial Narrow" panose="020B0606020202030204" pitchFamily="34" charset="0"/>
              </a:rPr>
              <a:t>(as of 31 May 2016)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15881" y="7065667"/>
            <a:ext cx="7689543" cy="354493"/>
          </a:xfrm>
          <a:prstGeom prst="rect">
            <a:avLst/>
          </a:prstGeom>
        </p:spPr>
        <p:txBody>
          <a:bodyPr vert="horz" lIns="0" tIns="52117" rIns="104236" bIns="52117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2" y="1098303"/>
            <a:ext cx="3497794" cy="32998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20" y="1098303"/>
            <a:ext cx="3494891" cy="3299862"/>
          </a:xfrm>
          <a:prstGeom prst="rect">
            <a:avLst/>
          </a:prstGeom>
        </p:spPr>
      </p:pic>
      <p:pic>
        <p:nvPicPr>
          <p:cNvPr id="15" name="Picture 14" descr="Screen Shot 2016-04-12 at 10.42.32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47" y="2515615"/>
            <a:ext cx="482599" cy="190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436128">
            <a:off x="6260044" y="2426994"/>
            <a:ext cx="742047" cy="320578"/>
          </a:xfrm>
          <a:prstGeom prst="rect">
            <a:avLst/>
          </a:prstGeom>
        </p:spPr>
        <p:txBody>
          <a:bodyPr wrap="none" lIns="104121" tIns="52059" rIns="104121" bIns="52059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 Narrow"/>
                <a:cs typeface="Arial Narrow"/>
              </a:rPr>
              <a:t>Norway</a:t>
            </a:r>
            <a:endParaRPr lang="en-US" sz="1400" dirty="0"/>
          </a:p>
        </p:txBody>
      </p:sp>
      <p:pic>
        <p:nvPicPr>
          <p:cNvPr id="3" name="Picture 2" descr="Screen Shot 2016-08-22 at 13.09.48 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92" y="4066774"/>
            <a:ext cx="369839" cy="253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2226" y="3852029"/>
            <a:ext cx="1018189" cy="428300"/>
          </a:xfrm>
          <a:prstGeom prst="rect">
            <a:avLst/>
          </a:prstGeom>
        </p:spPr>
        <p:txBody>
          <a:bodyPr wrap="none" lIns="104121" tIns="52059" rIns="104121" bIns="52059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 Narrow"/>
                <a:cs typeface="Arial Narrow"/>
              </a:rPr>
              <a:t>Norway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2704" y="627284"/>
            <a:ext cx="6261884" cy="38230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Status May 2016</a:t>
            </a:r>
          </a:p>
        </p:txBody>
      </p:sp>
    </p:spTree>
    <p:extLst>
      <p:ext uri="{BB962C8B-B14F-4D97-AF65-F5344CB8AC3E}">
        <p14:creationId xmlns:p14="http://schemas.microsoft.com/office/powerpoint/2010/main" val="33341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9-14 at 11.10.12 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52" y="2530476"/>
            <a:ext cx="4821907" cy="25114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2769" name="Picture 3" descr="Screen Shot 2015-04-29 at 08.38.59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7" y="4945064"/>
            <a:ext cx="480776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K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95196" cy="25288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 descr="IS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636" y="5037138"/>
            <a:ext cx="4804623" cy="25257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NO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7" y="2520950"/>
            <a:ext cx="4807767" cy="25209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FI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352" y="1588"/>
            <a:ext cx="4804623" cy="2527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18393" y="1749425"/>
            <a:ext cx="1184366" cy="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6" tIns="45578" rIns="91156" bIns="4557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Danmark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4961036" y="1778000"/>
            <a:ext cx="984905" cy="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6" tIns="45578" rIns="91156" bIns="45578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Finland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18394" y="4345662"/>
            <a:ext cx="1043302" cy="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6" tIns="45578" rIns="91156" bIns="45578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958975" y="4345662"/>
            <a:ext cx="1051311" cy="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6" tIns="45578" rIns="91156" bIns="45578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Sweden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4928474" y="6876516"/>
            <a:ext cx="973596" cy="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6" tIns="45578" rIns="91156" bIns="45578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Iceland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96125"/>
              </p:ext>
            </p:extLst>
          </p:nvPr>
        </p:nvGraphicFramePr>
        <p:xfrm>
          <a:off x="23569" y="5051427"/>
          <a:ext cx="4691499" cy="247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98"/>
                <a:gridCol w="1404514"/>
                <a:gridCol w="1802887"/>
              </a:tblGrid>
              <a:tr h="396283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Oct. 2016</a:t>
                      </a:r>
                      <a:endParaRPr lang="en-US" sz="20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Datasets</a:t>
                      </a:r>
                      <a:endParaRPr lang="en-US" sz="20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Occurrences</a:t>
                      </a:r>
                      <a:endParaRPr lang="en-US" sz="2000" noProof="0" dirty="0"/>
                    </a:p>
                  </a:txBody>
                  <a:tcPr marL="91443" marR="91443" marT="45683" marB="45683"/>
                </a:tc>
              </a:tr>
              <a:tr h="411529">
                <a:tc>
                  <a:txBody>
                    <a:bodyPr/>
                    <a:lstStyle/>
                    <a:p>
                      <a:r>
                        <a:rPr lang="en-US" sz="2100" noProof="0" dirty="0" smtClean="0"/>
                        <a:t>Denmark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noProof="0" dirty="0" smtClean="0"/>
                        <a:t>66 + 1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noProof="0" dirty="0" smtClean="0"/>
                        <a:t>10 905 213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</a:tr>
              <a:tr h="411529">
                <a:tc>
                  <a:txBody>
                    <a:bodyPr/>
                    <a:lstStyle/>
                    <a:p>
                      <a:r>
                        <a:rPr lang="en-US" sz="2100" noProof="0" smtClean="0"/>
                        <a:t>Finland</a:t>
                      </a:r>
                      <a:endParaRPr lang="en-US" sz="2100" noProof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noProof="0" dirty="0" smtClean="0"/>
                        <a:t>54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noProof="0" dirty="0" smtClean="0"/>
                        <a:t>3 614 965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</a:tr>
              <a:tr h="411529">
                <a:tc>
                  <a:txBody>
                    <a:bodyPr/>
                    <a:lstStyle/>
                    <a:p>
                      <a:r>
                        <a:rPr lang="en-US" sz="2100" noProof="0" dirty="0" smtClean="0"/>
                        <a:t>Iceland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noProof="0" dirty="0" smtClean="0"/>
                        <a:t>4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noProof="0" dirty="0" smtClean="0"/>
                        <a:t>458 705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</a:tr>
              <a:tr h="411529">
                <a:tc>
                  <a:txBody>
                    <a:bodyPr/>
                    <a:lstStyle/>
                    <a:p>
                      <a:r>
                        <a:rPr lang="en-US" sz="2100" b="1" noProof="0" dirty="0" smtClean="0"/>
                        <a:t>Norway</a:t>
                      </a:r>
                      <a:endParaRPr lang="en-US" sz="2100" b="1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noProof="0" dirty="0" smtClean="0"/>
                        <a:t>115 + 2</a:t>
                      </a:r>
                      <a:endParaRPr lang="en-US" sz="2100" b="1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noProof="0" dirty="0" smtClean="0"/>
                        <a:t>22 431 281</a:t>
                      </a:r>
                      <a:endParaRPr lang="en-US" sz="2100" b="1" noProof="0" dirty="0"/>
                    </a:p>
                  </a:txBody>
                  <a:tcPr marL="91443" marR="91443" marT="45683" marB="45683"/>
                </a:tc>
              </a:tr>
              <a:tr h="434100">
                <a:tc>
                  <a:txBody>
                    <a:bodyPr/>
                    <a:lstStyle/>
                    <a:p>
                      <a:r>
                        <a:rPr lang="en-US" sz="2100" noProof="0" dirty="0" smtClean="0"/>
                        <a:t>Sweden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noProof="0" dirty="0" smtClean="0"/>
                        <a:t>42 + 1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noProof="0" dirty="0" smtClean="0"/>
                        <a:t>53 791 566</a:t>
                      </a:r>
                      <a:endParaRPr lang="en-US" sz="2100" noProof="0" dirty="0"/>
                    </a:p>
                  </a:txBody>
                  <a:tcPr marL="91443" marR="91443" marT="45683" marB="45683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763" y="83723"/>
            <a:ext cx="7117235" cy="287338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defTabSz="517497">
              <a:defRPr/>
            </a:pPr>
            <a:r>
              <a:rPr lang="en-US" sz="1800" dirty="0">
                <a:solidFill>
                  <a:srgbClr val="FFFF00"/>
                </a:solidFill>
              </a:rPr>
              <a:t>Status for Nordic GBIF nodes (data </a:t>
            </a:r>
            <a:r>
              <a:rPr lang="en-US" sz="1800" dirty="0" smtClean="0">
                <a:solidFill>
                  <a:srgbClr val="FFFF00"/>
                </a:solidFill>
              </a:rPr>
              <a:t>Published from country)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2811" name="Rectangle 2"/>
          <p:cNvSpPr>
            <a:spLocks noChangeArrowheads="1"/>
          </p:cNvSpPr>
          <p:nvPr/>
        </p:nvSpPr>
        <p:spPr bwMode="auto">
          <a:xfrm rot="-5400000">
            <a:off x="7316896" y="4156452"/>
            <a:ext cx="5737939" cy="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4" tIns="52138" rIns="104274" bIns="52138">
            <a:spAutoFit/>
          </a:bodyPr>
          <a:lstStyle/>
          <a:p>
            <a:r>
              <a:rPr lang="en-US" sz="3200">
                <a:latin typeface="Calibri" charset="0"/>
              </a:rPr>
              <a:t>http://www.gbif.org/country/NO</a:t>
            </a:r>
            <a:endParaRPr lang="en-US" sz="3200"/>
          </a:p>
        </p:txBody>
      </p:sp>
      <p:pic>
        <p:nvPicPr>
          <p:cNvPr id="16" name="Picture 15" descr="1100px-Flag_of_Norway.sv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4021101"/>
            <a:ext cx="491043" cy="357122"/>
          </a:xfrm>
          <a:prstGeom prst="rect">
            <a:avLst/>
          </a:prstGeom>
        </p:spPr>
      </p:pic>
      <p:pic>
        <p:nvPicPr>
          <p:cNvPr id="3" name="Picture 2" descr="-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1450638"/>
            <a:ext cx="491043" cy="327362"/>
          </a:xfrm>
          <a:prstGeom prst="rect">
            <a:avLst/>
          </a:prstGeom>
        </p:spPr>
      </p:pic>
      <p:pic>
        <p:nvPicPr>
          <p:cNvPr id="4" name="Picture 3" descr="-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16" y="1477969"/>
            <a:ext cx="491043" cy="300031"/>
          </a:xfrm>
          <a:prstGeom prst="rect">
            <a:avLst/>
          </a:prstGeom>
        </p:spPr>
      </p:pic>
      <p:pic>
        <p:nvPicPr>
          <p:cNvPr id="5" name="Picture 4" descr="-2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16" y="4071595"/>
            <a:ext cx="491043" cy="306628"/>
          </a:xfrm>
          <a:prstGeom prst="rect">
            <a:avLst/>
          </a:prstGeom>
        </p:spPr>
      </p:pic>
      <p:pic>
        <p:nvPicPr>
          <p:cNvPr id="6" name="Picture 5" descr="-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70" y="6473298"/>
            <a:ext cx="491043" cy="3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gray_frog.gif"/>
          <p:cNvPicPr>
            <a:picLocks noChangeAspect="1"/>
          </p:cNvPicPr>
          <p:nvPr/>
        </p:nvPicPr>
        <p:blipFill>
          <a:blip r:embed="rId3">
            <a:lum bright="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6468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69755" y="1350883"/>
            <a:ext cx="5319150" cy="556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642" tIns="52319" rIns="104642" bIns="52319">
            <a:spAutoFit/>
          </a:bodyPr>
          <a:lstStyle/>
          <a:p>
            <a:r>
              <a:rPr lang="en-US" b="1" dirty="0"/>
              <a:t>Node team at NHM, University of Oslo</a:t>
            </a:r>
          </a:p>
          <a:p>
            <a:pPr lvl="1"/>
            <a:r>
              <a:rPr lang="en-US" dirty="0"/>
              <a:t>Dag Endresen, </a:t>
            </a:r>
            <a:r>
              <a:rPr lang="en-US" i="1" dirty="0"/>
              <a:t>Node </a:t>
            </a:r>
            <a:r>
              <a:rPr lang="en-US" i="1" dirty="0" smtClean="0"/>
              <a:t>manager </a:t>
            </a:r>
            <a:endParaRPr lang="en-US" i="1" dirty="0"/>
          </a:p>
          <a:p>
            <a:pPr lvl="1"/>
            <a:r>
              <a:rPr lang="en-US" dirty="0"/>
              <a:t>Christian Svindseth, </a:t>
            </a:r>
            <a:r>
              <a:rPr lang="en-US" i="1" dirty="0" smtClean="0"/>
              <a:t>Data </a:t>
            </a:r>
            <a:r>
              <a:rPr lang="en-US" i="1" dirty="0"/>
              <a:t>manager</a:t>
            </a:r>
          </a:p>
          <a:p>
            <a:pPr lvl="1"/>
            <a:endParaRPr lang="en-US" sz="1000" dirty="0"/>
          </a:p>
          <a:p>
            <a:pPr lvl="1"/>
            <a:r>
              <a:rPr lang="en-US" sz="1800" dirty="0"/>
              <a:t>Fridtjof Mehlum, </a:t>
            </a:r>
            <a:r>
              <a:rPr lang="en-US" sz="1800" i="1" dirty="0"/>
              <a:t>Research director</a:t>
            </a:r>
          </a:p>
          <a:p>
            <a:pPr lvl="1"/>
            <a:r>
              <a:rPr lang="en-US" sz="1800" dirty="0"/>
              <a:t>Einar Timdal, </a:t>
            </a:r>
            <a:r>
              <a:rPr lang="en-US" sz="1800" i="1" dirty="0"/>
              <a:t>Associate professor </a:t>
            </a:r>
          </a:p>
          <a:p>
            <a:pPr lvl="1"/>
            <a:r>
              <a:rPr lang="en-US" sz="1800" dirty="0"/>
              <a:t>Geir Søli, </a:t>
            </a:r>
            <a:r>
              <a:rPr lang="en-US" sz="1800" i="1" dirty="0"/>
              <a:t>Associate professor </a:t>
            </a:r>
          </a:p>
          <a:p>
            <a:pPr lvl="1"/>
            <a:r>
              <a:rPr lang="en-US" sz="1800" i="1" dirty="0"/>
              <a:t>Vidar Bakken, Consultant</a:t>
            </a:r>
          </a:p>
          <a:p>
            <a:endParaRPr lang="en-US" dirty="0"/>
          </a:p>
          <a:p>
            <a:r>
              <a:rPr lang="en-US" b="1" dirty="0"/>
              <a:t>Artsdatabanken, Trondheim</a:t>
            </a:r>
          </a:p>
          <a:p>
            <a:pPr lvl="1"/>
            <a:r>
              <a:rPr lang="en-US" dirty="0"/>
              <a:t>Wouter Koch</a:t>
            </a:r>
          </a:p>
          <a:p>
            <a:pPr lvl="1"/>
            <a:r>
              <a:rPr lang="en-US" dirty="0"/>
              <a:t>Nils Valland</a:t>
            </a:r>
          </a:p>
          <a:p>
            <a:pPr lvl="1"/>
            <a:endParaRPr lang="en-US" dirty="0"/>
          </a:p>
          <a:p>
            <a:r>
              <a:rPr lang="en-US" b="1" dirty="0"/>
              <a:t>NTNU University Museum</a:t>
            </a:r>
          </a:p>
          <a:p>
            <a:r>
              <a:rPr lang="en-US" dirty="0"/>
              <a:t>	Anders Finstad, </a:t>
            </a:r>
            <a:r>
              <a:rPr lang="en-US" i="1" dirty="0"/>
              <a:t>GBIF Science committee</a:t>
            </a:r>
          </a:p>
          <a:p>
            <a:endParaRPr lang="en-US" dirty="0"/>
          </a:p>
          <a:p>
            <a:r>
              <a:rPr lang="en-US" b="1" dirty="0"/>
              <a:t>Research Council of Norway</a:t>
            </a:r>
          </a:p>
          <a:p>
            <a:pPr lvl="1"/>
            <a:r>
              <a:rPr lang="en-US" dirty="0"/>
              <a:t>Per Backe-Hansen, </a:t>
            </a:r>
            <a:r>
              <a:rPr lang="en-US" i="1" dirty="0"/>
              <a:t>Head of delegation</a:t>
            </a:r>
          </a:p>
        </p:txBody>
      </p:sp>
      <p:pic>
        <p:nvPicPr>
          <p:cNvPr id="120841" name="Picture 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829" y="2917083"/>
            <a:ext cx="1193853" cy="119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ag Endresen, NHM UiO cut.jp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044" y="244741"/>
            <a:ext cx="1387152" cy="1401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hridstian Svindseth cut.jp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93" y="244741"/>
            <a:ext cx="1387152" cy="1401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Fridtjof Mehlum square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80" y="1769151"/>
            <a:ext cx="580761" cy="58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Einar Timdal square.jp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228" y="1769151"/>
            <a:ext cx="580761" cy="58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eir Einar Ellefsen Søli square.jpg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285" y="1769151"/>
            <a:ext cx="580761" cy="58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outer Koch (2).jpg">
            <a:hlinkClick r:id="rId15"/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58" y="2776514"/>
            <a:ext cx="1387152" cy="1401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Nils Valland (ArtsDB).jpg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007" y="2776514"/>
            <a:ext cx="1387152" cy="1401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Per Backe-Hansen.jpg">
            <a:hlinkClick r:id="rId19"/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58" y="6010195"/>
            <a:ext cx="1387152" cy="1401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Research Council of Norway copy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73" y="6350799"/>
            <a:ext cx="1179300" cy="1026874"/>
          </a:xfrm>
          <a:prstGeom prst="rect">
            <a:avLst/>
          </a:prstGeom>
        </p:spPr>
      </p:pic>
      <p:pic>
        <p:nvPicPr>
          <p:cNvPr id="12" name="Picture 11" descr="UiO transp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03" y="465550"/>
            <a:ext cx="1180770" cy="1180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9778" y="7045751"/>
            <a:ext cx="4277785" cy="415383"/>
          </a:xfrm>
          <a:prstGeom prst="rect">
            <a:avLst/>
          </a:prstGeom>
        </p:spPr>
        <p:txBody>
          <a:bodyPr wrap="none" lIns="91326" tIns="45663" rIns="91326" bIns="45663">
            <a:spAutoFit/>
          </a:bodyPr>
          <a:lstStyle/>
          <a:p>
            <a:pPr algn="r"/>
            <a:r>
              <a:rPr lang="en-US" dirty="0" smtClean="0"/>
              <a:t>Contact us at: </a:t>
            </a:r>
            <a:r>
              <a:rPr lang="en-US" b="1" dirty="0" smtClean="0">
                <a:hlinkClick r:id="rId23"/>
              </a:rPr>
              <a:t>gbif</a:t>
            </a:r>
            <a:r>
              <a:rPr lang="en-US" b="1" dirty="0">
                <a:hlinkClick r:id="rId23"/>
              </a:rPr>
              <a:t>-drift@</a:t>
            </a:r>
            <a:r>
              <a:rPr lang="en-US" b="1" dirty="0" smtClean="0">
                <a:hlinkClick r:id="rId23"/>
              </a:rPr>
              <a:t>nhm.uio.no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4" name="Picture 13" descr="14fd3ceb-5e9a-3095-8888-b49c75c342e7.jpg">
            <a:hlinkClick r:id="rId24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58" y="4407802"/>
            <a:ext cx="1387152" cy="1387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-1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91" y="4682874"/>
            <a:ext cx="1077981" cy="1077981"/>
          </a:xfrm>
          <a:prstGeom prst="rect">
            <a:avLst/>
          </a:prstGeom>
        </p:spPr>
      </p:pic>
      <p:pic>
        <p:nvPicPr>
          <p:cNvPr id="7" name="Picture 6" descr="GBIF Norway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16" y="108280"/>
            <a:ext cx="4072369" cy="1227047"/>
          </a:xfrm>
          <a:prstGeom prst="rect">
            <a:avLst/>
          </a:prstGeom>
        </p:spPr>
      </p:pic>
      <p:pic>
        <p:nvPicPr>
          <p:cNvPr id="15" name="Picture 14" descr="Vidar Bakken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66" y="1769151"/>
            <a:ext cx="586799" cy="586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676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15" y="302864"/>
            <a:ext cx="9781068" cy="875512"/>
          </a:xfrm>
        </p:spPr>
        <p:txBody>
          <a:bodyPr>
            <a:normAutofit/>
          </a:bodyPr>
          <a:lstStyle/>
          <a:p>
            <a:r>
              <a:rPr lang="en-US" sz="3600" dirty="0"/>
              <a:t>Data published through </a:t>
            </a:r>
            <a:r>
              <a:rPr lang="en-US" sz="3600" dirty="0" err="1"/>
              <a:t>GBIf.org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2047" y="1008670"/>
            <a:ext cx="5072167" cy="351528"/>
          </a:xfrm>
          <a:prstGeom prst="rect">
            <a:avLst/>
          </a:prstGeom>
          <a:noFill/>
        </p:spPr>
        <p:txBody>
          <a:bodyPr wrap="square" lIns="104210" tIns="52105" rIns="104210" bIns="52105" rtlCol="0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Occurrence records (millions)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3213" y="38625"/>
            <a:ext cx="691320" cy="5029168"/>
          </a:xfrm>
          <a:prstGeom prst="rect">
            <a:avLst/>
          </a:prstGeom>
        </p:spPr>
        <p:txBody>
          <a:bodyPr vert="vert270" lIns="0" tIns="41027" rIns="0" bIns="41027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mobilization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www.gbif.org</a:t>
            </a:r>
            <a:r>
              <a:rPr lang="en-US" dirty="0" smtClean="0"/>
              <a:t> </a:t>
            </a:r>
            <a:r>
              <a:rPr lang="en-US" dirty="0"/>
              <a:t>| 6</a:t>
            </a:r>
            <a:r>
              <a:rPr lang="en-US" dirty="0" smtClean="0"/>
              <a:t> JUN 2016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50068"/>
              </p:ext>
            </p:extLst>
          </p:nvPr>
        </p:nvGraphicFramePr>
        <p:xfrm>
          <a:off x="395107" y="1226630"/>
          <a:ext cx="9920392" cy="567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12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8-31 at 13.12.00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0845" y="2507636"/>
            <a:ext cx="2204876" cy="461655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Asia (lack of data)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6027" y="3991284"/>
            <a:ext cx="2087262" cy="415488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Africa (lack of data)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10" y="371070"/>
            <a:ext cx="9653959" cy="62148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E9034"/>
                </a:solidFill>
              </a:rPr>
              <a:t>Map of GBIF Country Participants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Norway became a (voting) GBIF member in February 2004.     (Map last </a:t>
            </a:r>
            <a:r>
              <a:rPr lang="en-US" dirty="0" smtClean="0"/>
              <a:t>updated August 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3213" y="13053"/>
            <a:ext cx="691320" cy="5029168"/>
          </a:xfrm>
          <a:prstGeom prst="rect">
            <a:avLst/>
          </a:prstGeom>
        </p:spPr>
        <p:txBody>
          <a:bodyPr vert="vert270" lIns="0" tIns="40991" rIns="0" bIns="40991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4" y="1092201"/>
            <a:ext cx="10122721" cy="5731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9022" y="2130641"/>
            <a:ext cx="2204876" cy="461655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Asia (lack of data)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9122" y="3310973"/>
            <a:ext cx="2087262" cy="415488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Africa (lack of data)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075" y="3792009"/>
            <a:ext cx="2592842" cy="1335926"/>
          </a:xfrm>
          <a:prstGeom prst="rect">
            <a:avLst/>
          </a:prstGeom>
          <a:solidFill>
            <a:schemeClr val="bg1"/>
          </a:solidFill>
        </p:spPr>
        <p:txBody>
          <a:bodyPr wrap="square" lIns="103811" tIns="51903" rIns="103811" bIns="51903">
            <a:spAutoFit/>
          </a:bodyPr>
          <a:lstStyle/>
          <a:p>
            <a:pPr defTabSz="591163">
              <a:defRPr/>
            </a:pPr>
            <a:r>
              <a:rPr lang="en-US" sz="2000" b="1" dirty="0">
                <a:ln w="1905"/>
                <a:solidFill>
                  <a:srgbClr val="3E903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 </a:t>
            </a:r>
            <a:r>
              <a:rPr lang="en-US" sz="2000" b="1" dirty="0" smtClean="0">
                <a:ln w="1905"/>
                <a:solidFill>
                  <a:srgbClr val="3E903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country </a:t>
            </a:r>
            <a:r>
              <a:rPr lang="en-US" sz="2000" b="1" dirty="0">
                <a:ln w="1905"/>
                <a:solidFill>
                  <a:srgbClr val="3E903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members</a:t>
            </a:r>
          </a:p>
          <a:p>
            <a:pPr defTabSz="591163"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associate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countries</a:t>
            </a:r>
          </a:p>
          <a:p>
            <a:pPr defTabSz="591163">
              <a:defRPr/>
            </a:pPr>
            <a:r>
              <a:rPr lang="en-US" sz="20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3  affiliate </a:t>
            </a:r>
            <a:r>
              <a:rPr lang="en-US" sz="20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networks</a:t>
            </a:r>
          </a:p>
          <a:p>
            <a:pPr defTabSz="591163">
              <a:defRPr/>
            </a:pPr>
            <a:r>
              <a:rPr lang="en-US" sz="2000" b="1" dirty="0" smtClean="0">
                <a:ln w="1905"/>
                <a:solidFill>
                  <a:srgbClr val="175C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  organizations</a:t>
            </a:r>
            <a:endParaRPr lang="en-US" sz="2000" b="1" dirty="0">
              <a:ln w="1905"/>
              <a:solidFill>
                <a:srgbClr val="175CA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14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Licensing for </a:t>
            </a:r>
            <a:r>
              <a:rPr lang="en-US" sz="2800" dirty="0" smtClean="0"/>
              <a:t>data </a:t>
            </a:r>
            <a:r>
              <a:rPr lang="en-US" sz="2800" dirty="0"/>
              <a:t>published </a:t>
            </a:r>
            <a:r>
              <a:rPr lang="en-US" sz="3000" dirty="0"/>
              <a:t>through</a:t>
            </a:r>
            <a:r>
              <a:rPr lang="en-US" sz="2800" dirty="0"/>
              <a:t> GBIF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432" y="1307219"/>
            <a:ext cx="9380174" cy="40417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GBIF Governing Board </a:t>
            </a:r>
            <a:r>
              <a:rPr lang="en-US" sz="2800" dirty="0" smtClean="0"/>
              <a:t>decision in </a:t>
            </a:r>
            <a:r>
              <a:rPr lang="en-US" sz="2800" dirty="0" smtClean="0"/>
              <a:t>2014 - </a:t>
            </a:r>
            <a:r>
              <a:rPr lang="en-US" sz="2800" dirty="0" smtClean="0"/>
              <a:t>three </a:t>
            </a:r>
            <a:r>
              <a:rPr lang="en-US" sz="2800" dirty="0" smtClean="0"/>
              <a:t>CC </a:t>
            </a:r>
            <a:r>
              <a:rPr lang="en-US" sz="2800" dirty="0" smtClean="0"/>
              <a:t>licenses</a:t>
            </a:r>
          </a:p>
          <a:p>
            <a:r>
              <a:rPr lang="en-US" sz="2800" dirty="0" smtClean="0"/>
              <a:t>Status: set for all datasets published in GBIF since </a:t>
            </a:r>
            <a:r>
              <a:rPr lang="en-US" sz="2800" dirty="0"/>
              <a:t>August </a:t>
            </a:r>
            <a:r>
              <a:rPr lang="en-US" sz="2800" dirty="0" smtClean="0"/>
              <a:t>2016 </a:t>
            </a:r>
            <a:endParaRPr lang="en-US" sz="28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500" b="1" dirty="0" smtClean="0">
                <a:solidFill>
                  <a:srgbClr val="0000FF"/>
                </a:solidFill>
              </a:rPr>
              <a:t>CC0</a:t>
            </a:r>
            <a:r>
              <a:rPr lang="en-US" sz="3500" dirty="0"/>
              <a:t>	</a:t>
            </a:r>
            <a:r>
              <a:rPr lang="en-US" sz="3500" dirty="0" smtClean="0"/>
              <a:t>		</a:t>
            </a:r>
            <a:r>
              <a:rPr lang="en-US" sz="2600" dirty="0" smtClean="0"/>
              <a:t>CC0 </a:t>
            </a:r>
            <a:r>
              <a:rPr lang="en-US" sz="2600" dirty="0" smtClean="0"/>
              <a:t>is recommended whenever possible</a:t>
            </a:r>
            <a:endParaRPr lang="en-US" sz="2600" dirty="0"/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500" b="1" dirty="0" smtClean="0">
                <a:solidFill>
                  <a:srgbClr val="0000FF"/>
                </a:solidFill>
              </a:rPr>
              <a:t>CC </a:t>
            </a:r>
            <a:r>
              <a:rPr lang="en-US" sz="3500" b="1" dirty="0" smtClean="0">
                <a:solidFill>
                  <a:srgbClr val="0000FF"/>
                </a:solidFill>
              </a:rPr>
              <a:t>BY</a:t>
            </a:r>
            <a:r>
              <a:rPr lang="en-US" sz="3500" dirty="0"/>
              <a:t>	</a:t>
            </a:r>
            <a:r>
              <a:rPr lang="en-US" sz="3500" dirty="0" smtClean="0"/>
              <a:t>	</a:t>
            </a:r>
            <a:r>
              <a:rPr lang="en-US" sz="2600" dirty="0" smtClean="0"/>
              <a:t>with use guidelines specified </a:t>
            </a:r>
            <a:r>
              <a:rPr lang="en-US" sz="2600" dirty="0"/>
              <a:t>by the </a:t>
            </a:r>
            <a:r>
              <a:rPr lang="en-US" sz="2600" dirty="0" smtClean="0"/>
              <a:t>owner</a:t>
            </a:r>
            <a:endParaRPr lang="en-US" sz="2600" dirty="0"/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500" b="1" dirty="0" smtClean="0">
                <a:solidFill>
                  <a:srgbClr val="0000FF"/>
                </a:solidFill>
              </a:rPr>
              <a:t>CC BY</a:t>
            </a:r>
            <a:r>
              <a:rPr lang="en-US" sz="3500" b="1" dirty="0">
                <a:solidFill>
                  <a:srgbClr val="0000FF"/>
                </a:solidFill>
              </a:rPr>
              <a:t>-</a:t>
            </a:r>
            <a:r>
              <a:rPr lang="en-US" sz="3500" b="1" dirty="0" smtClean="0">
                <a:solidFill>
                  <a:srgbClr val="0000FF"/>
                </a:solidFill>
              </a:rPr>
              <a:t>NC</a:t>
            </a:r>
            <a:r>
              <a:rPr lang="en-US" sz="3500" dirty="0" smtClean="0"/>
              <a:t> </a:t>
            </a:r>
            <a:r>
              <a:rPr lang="en-US" sz="3500" dirty="0" smtClean="0"/>
              <a:t>	</a:t>
            </a:r>
            <a:r>
              <a:rPr lang="en-US" sz="2600" dirty="0" smtClean="0"/>
              <a:t>use </a:t>
            </a:r>
            <a:r>
              <a:rPr lang="en-US" sz="2600" dirty="0"/>
              <a:t>is not for commercial </a:t>
            </a:r>
            <a:r>
              <a:rPr lang="en-US" sz="2600" dirty="0" smtClean="0"/>
              <a:t>purposes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http://www.gbif.org/newsroom/news/data-licensing-</a:t>
            </a:r>
            <a:r>
              <a:rPr lang="en-US" dirty="0" smtClean="0">
                <a:hlinkClick r:id="rId3"/>
              </a:rPr>
              <a:t>milestone</a:t>
            </a:r>
            <a:r>
              <a:rPr lang="en-US" dirty="0" smtClean="0"/>
              <a:t> &amp;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://www.gbif.org/terms/</a:t>
            </a:r>
            <a:r>
              <a:rPr lang="en-US" dirty="0" smtClean="0">
                <a:hlinkClick r:id="rId4"/>
              </a:rPr>
              <a:t>licences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3" y="3012342"/>
            <a:ext cx="538974" cy="538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95" y="3836338"/>
            <a:ext cx="537122" cy="53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52" y="4617059"/>
            <a:ext cx="534262" cy="534262"/>
          </a:xfrm>
          <a:prstGeom prst="rect">
            <a:avLst/>
          </a:prstGeom>
        </p:spPr>
      </p:pic>
      <p:pic>
        <p:nvPicPr>
          <p:cNvPr id="11" name="Image 6" descr="CC0-grafika.jp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9" y="3169744"/>
            <a:ext cx="1140253" cy="382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7" descr="download (1)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9" y="3948814"/>
            <a:ext cx="1140253" cy="396610"/>
          </a:xfrm>
          <a:prstGeom prst="rect">
            <a:avLst/>
          </a:prstGeom>
        </p:spPr>
      </p:pic>
      <p:pic>
        <p:nvPicPr>
          <p:cNvPr id="13" name="Image 8" descr="download (2)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9" y="4733210"/>
            <a:ext cx="1140254" cy="396610"/>
          </a:xfrm>
          <a:prstGeom prst="rect">
            <a:avLst/>
          </a:prstGeom>
        </p:spPr>
      </p:pic>
      <p:pic>
        <p:nvPicPr>
          <p:cNvPr id="14" name="Image 2" descr="download.png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91" y="6051214"/>
            <a:ext cx="2285735" cy="541620"/>
          </a:xfrm>
          <a:prstGeom prst="rect">
            <a:avLst/>
          </a:prstGeom>
        </p:spPr>
      </p:pic>
      <p:pic>
        <p:nvPicPr>
          <p:cNvPr id="2" name="Picture 1" descr="-1.png">
            <a:hlinkClick r:id="rId3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87" y="5967169"/>
            <a:ext cx="865385" cy="801924"/>
          </a:xfrm>
          <a:prstGeom prst="rect">
            <a:avLst/>
          </a:prstGeom>
        </p:spPr>
      </p:pic>
      <p:pic>
        <p:nvPicPr>
          <p:cNvPr id="3" name="Picture 2" descr="GBIF-2015-mark.png">
            <a:hlinkClick r:id="rId4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41" y="5733701"/>
            <a:ext cx="1222189" cy="12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4160" tIns="52078" rIns="104160" bIns="52078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625362" y="3235767"/>
            <a:ext cx="8985136" cy="98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60" tIns="52078" rIns="104160" bIns="5207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5700" b="1" dirty="0" smtClean="0">
                <a:latin typeface="Trebuchet MS" charset="0"/>
              </a:rPr>
              <a:t>GBIF Data </a:t>
            </a:r>
            <a:r>
              <a:rPr lang="da-DK" sz="5700" b="1" dirty="0">
                <a:latin typeface="Trebuchet MS" charset="0"/>
              </a:rPr>
              <a:t>portal</a:t>
            </a:r>
            <a:endParaRPr lang="en-US" sz="5700" b="1" dirty="0">
              <a:latin typeface="Trebuchet MS" charset="0"/>
            </a:endParaRPr>
          </a:p>
        </p:txBody>
      </p:sp>
      <p:pic>
        <p:nvPicPr>
          <p:cNvPr id="4" name="Picture 5" descr="NHM_symbol_gronn cut.gif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" y="4122748"/>
            <a:ext cx="35528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 bwMode="auto">
          <a:xfrm>
            <a:off x="534201" y="538175"/>
            <a:ext cx="7722278" cy="102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>
                <a:latin typeface="Helvetica" charset="0"/>
                <a:ea typeface="ＭＳ Ｐゴシック" charset="0"/>
              </a:rPr>
              <a:t>GBIF DATA PORTAL </a:t>
            </a:r>
          </a:p>
        </p:txBody>
      </p:sp>
      <p:pic>
        <p:nvPicPr>
          <p:cNvPr id="2" name="Picture 1" descr="Screen Shot 2016-04-12 at 12.27.28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0688638" cy="70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36322</TotalTime>
  <Words>2005</Words>
  <Application>Microsoft Macintosh PowerPoint</Application>
  <PresentationFormat>Custom</PresentationFormat>
  <Paragraphs>362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GBIF_v2</vt:lpstr>
      <vt:lpstr>PowerPoint Presentation</vt:lpstr>
      <vt:lpstr>PowerPoint Presentation</vt:lpstr>
      <vt:lpstr>PowerPoint Presentation</vt:lpstr>
      <vt:lpstr>Data published through GBIf.org</vt:lpstr>
      <vt:lpstr>PowerPoint Presentation</vt:lpstr>
      <vt:lpstr>Map of GBIF Country Participants</vt:lpstr>
      <vt:lpstr>Licensing for data published through GBIF</vt:lpstr>
      <vt:lpstr>PowerPoint Presentation</vt:lpstr>
      <vt:lpstr>GBIF DATA PORTAL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Scholarly Data citation is good research practice</vt:lpstr>
      <vt:lpstr>DOI – Digital Object Identifier</vt:lpstr>
      <vt:lpstr>Who has cited your data resource?</vt:lpstr>
      <vt:lpstr>PowerPoint Presentation</vt:lpstr>
      <vt:lpstr>PowerPoint Presentation</vt:lpstr>
      <vt:lpstr>BIBSYS is the Norwegian member in DataCite</vt:lpstr>
      <vt:lpstr>PowerPoint Presentation</vt:lpstr>
      <vt:lpstr>LifeWatch Norway</vt:lpstr>
      <vt:lpstr>GBIF DATA PORTAL API </vt:lpstr>
      <vt:lpstr>rOpenSci : rgbif</vt:lpstr>
      <vt:lpstr>Citations in peer-reviewed research</vt:lpstr>
      <vt:lpstr>PowerPoint Presentation</vt:lpstr>
      <vt:lpstr>Data—by gbif participant</vt:lpstr>
      <vt:lpstr>Status for Nordic GBIF nodes (data Published from country)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mblaursen</dc:creator>
  <cp:lastModifiedBy>Dag Endresen</cp:lastModifiedBy>
  <cp:revision>1263</cp:revision>
  <cp:lastPrinted>2016-10-31T11:05:43Z</cp:lastPrinted>
  <dcterms:created xsi:type="dcterms:W3CDTF">2013-11-11T19:58:28Z</dcterms:created>
  <dcterms:modified xsi:type="dcterms:W3CDTF">2016-10-31T11:10:08Z</dcterms:modified>
</cp:coreProperties>
</file>