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handoutMasterIdLst>
    <p:handoutMasterId r:id="rId42"/>
  </p:handoutMasterIdLst>
  <p:sldIdLst>
    <p:sldId id="781" r:id="rId5"/>
    <p:sldId id="919" r:id="rId6"/>
    <p:sldId id="758" r:id="rId7"/>
    <p:sldId id="398" r:id="rId8"/>
    <p:sldId id="907" r:id="rId9"/>
    <p:sldId id="904" r:id="rId10"/>
    <p:sldId id="900" r:id="rId11"/>
    <p:sldId id="914" r:id="rId12"/>
    <p:sldId id="913" r:id="rId13"/>
    <p:sldId id="921" r:id="rId14"/>
    <p:sldId id="912" r:id="rId15"/>
    <p:sldId id="922" r:id="rId16"/>
    <p:sldId id="920" r:id="rId17"/>
    <p:sldId id="261" r:id="rId18"/>
    <p:sldId id="331" r:id="rId19"/>
    <p:sldId id="360" r:id="rId20"/>
    <p:sldId id="335" r:id="rId21"/>
    <p:sldId id="357" r:id="rId22"/>
    <p:sldId id="362" r:id="rId23"/>
    <p:sldId id="343" r:id="rId24"/>
    <p:sldId id="371" r:id="rId25"/>
    <p:sldId id="918" r:id="rId26"/>
    <p:sldId id="898" r:id="rId27"/>
    <p:sldId id="924" r:id="rId28"/>
    <p:sldId id="376" r:id="rId29"/>
    <p:sldId id="363" r:id="rId30"/>
    <p:sldId id="385" r:id="rId31"/>
    <p:sldId id="366" r:id="rId32"/>
    <p:sldId id="378" r:id="rId33"/>
    <p:sldId id="365" r:id="rId34"/>
    <p:sldId id="379" r:id="rId35"/>
    <p:sldId id="364" r:id="rId36"/>
    <p:sldId id="380" r:id="rId37"/>
    <p:sldId id="381" r:id="rId38"/>
    <p:sldId id="382" r:id="rId39"/>
    <p:sldId id="923"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s Nikou" initials="MN" lastIdx="1" clrIdx="0">
    <p:extLst>
      <p:ext uri="{19B8F6BF-5375-455C-9EA6-DF929625EA0E}">
        <p15:presenceInfo xmlns:p15="http://schemas.microsoft.com/office/powerpoint/2012/main" userId="S::mahdis.nikou@brightcarbon.com::d5834665-7bc3-47f1-85ef-fc6fca3117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D7"/>
    <a:srgbClr val="FCD3AC"/>
    <a:srgbClr val="FFDBD8"/>
    <a:srgbClr val="EA724B"/>
    <a:srgbClr val="86C1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88844" autoAdjust="0"/>
  </p:normalViewPr>
  <p:slideViewPr>
    <p:cSldViewPr snapToGrid="0">
      <p:cViewPr varScale="1">
        <p:scale>
          <a:sx n="113" d="100"/>
          <a:sy n="113" d="100"/>
        </p:scale>
        <p:origin x="10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5544"/>
    </p:cViewPr>
  </p:sorterViewPr>
  <p:notesViewPr>
    <p:cSldViewPr snapToGrid="0">
      <p:cViewPr>
        <p:scale>
          <a:sx n="1" d="2"/>
          <a:sy n="1" d="2"/>
        </p:scale>
        <p:origin x="5320" y="15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E1AB9-7886-4482-8595-88931F0C13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8E0B9A8-8493-4582-A93D-3051DEFA6A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19DB69-C6C7-4597-9C06-3C2A2F02C5F6}" type="datetimeFigureOut">
              <a:rPr lang="en-GB" smtClean="0"/>
              <a:t>06/06/2023</a:t>
            </a:fld>
            <a:endParaRPr lang="en-GB"/>
          </a:p>
        </p:txBody>
      </p:sp>
      <p:sp>
        <p:nvSpPr>
          <p:cNvPr id="4" name="Footer Placeholder 3">
            <a:extLst>
              <a:ext uri="{FF2B5EF4-FFF2-40B4-BE49-F238E27FC236}">
                <a16:creationId xmlns:a16="http://schemas.microsoft.com/office/drawing/2014/main" id="{82E7423C-6429-4385-A65E-1E14F6624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47CD81B-DE1C-45DD-A06A-129227D529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920A1-2C06-4FBE-8EDF-A6F5E44A7D41}" type="slidenum">
              <a:rPr lang="en-GB" smtClean="0"/>
              <a:t>‹#›</a:t>
            </a:fld>
            <a:endParaRPr lang="en-GB"/>
          </a:p>
        </p:txBody>
      </p:sp>
    </p:spTree>
    <p:extLst>
      <p:ext uri="{BB962C8B-B14F-4D97-AF65-F5344CB8AC3E}">
        <p14:creationId xmlns:p14="http://schemas.microsoft.com/office/powerpoint/2010/main" val="181172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ECCEA-2969-42E4-A1A0-9C247F9CF1CC}" type="datetimeFigureOut">
              <a:rPr lang="en-GB" smtClean="0"/>
              <a:t>06/06/2023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5EE77-8CAC-4815-8642-F6182C046882}" type="slidenum">
              <a:rPr lang="en-GB" smtClean="0"/>
              <a:t>‹#›</a:t>
            </a:fld>
            <a:endParaRPr lang="en-GB"/>
          </a:p>
        </p:txBody>
      </p:sp>
    </p:spTree>
    <p:extLst>
      <p:ext uri="{BB962C8B-B14F-4D97-AF65-F5344CB8AC3E}">
        <p14:creationId xmlns:p14="http://schemas.microsoft.com/office/powerpoint/2010/main" val="185073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bif.org/publisher/f314b0b0-e3dc-11d9-8d81-b8a03c50a862/metric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bif.org/resource/search?contentType=literature&amp;countriesOfResearcher=NO&amp;peerReview=tru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Illustration: GBIF data portal, https://</a:t>
            </a:r>
            <a:r>
              <a:rPr lang="en-US" baseline="0" dirty="0" err="1"/>
              <a:t>www.gbif.org</a:t>
            </a:r>
            <a:endParaRPr lang="en-US" sz="1400" b="0" i="0" u="none" strike="noStrik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B5EE77-8CAC-4815-8642-F6182C046882}" type="slidenum">
              <a:rPr lang="en-GB" smtClean="0"/>
              <a:t>1</a:t>
            </a:fld>
            <a:endParaRPr lang="en-GB"/>
          </a:p>
        </p:txBody>
      </p:sp>
    </p:spTree>
    <p:extLst>
      <p:ext uri="{BB962C8B-B14F-4D97-AF65-F5344CB8AC3E}">
        <p14:creationId xmlns:p14="http://schemas.microsoft.com/office/powerpoint/2010/main" val="4191445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biodt.eu</a:t>
            </a:r>
            <a:r>
              <a:rPr lang="en-US" dirty="0"/>
              <a:t>/use-cases</a:t>
            </a:r>
          </a:p>
        </p:txBody>
      </p:sp>
      <p:sp>
        <p:nvSpPr>
          <p:cNvPr id="4" name="Slide Number Placeholder 3"/>
          <p:cNvSpPr>
            <a:spLocks noGrp="1"/>
          </p:cNvSpPr>
          <p:nvPr>
            <p:ph type="sldNum" sz="quarter" idx="5"/>
          </p:nvPr>
        </p:nvSpPr>
        <p:spPr/>
        <p:txBody>
          <a:bodyPr/>
          <a:lstStyle/>
          <a:p>
            <a:fld id="{25B5EE77-8CAC-4815-8642-F6182C046882}" type="slidenum">
              <a:rPr lang="en-GB" smtClean="0"/>
              <a:t>11</a:t>
            </a:fld>
            <a:endParaRPr lang="en-GB"/>
          </a:p>
        </p:txBody>
      </p:sp>
    </p:spTree>
    <p:extLst>
      <p:ext uri="{BB962C8B-B14F-4D97-AF65-F5344CB8AC3E}">
        <p14:creationId xmlns:p14="http://schemas.microsoft.com/office/powerpoint/2010/main" val="1622448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www.uio.no</a:t>
            </a:r>
            <a:r>
              <a:rPr lang="en-GB" dirty="0"/>
              <a:t>/for-</a:t>
            </a:r>
            <a:r>
              <a:rPr lang="en-GB" dirty="0" err="1"/>
              <a:t>ansatte</a:t>
            </a:r>
            <a:r>
              <a:rPr lang="en-GB" dirty="0"/>
              <a:t>/</a:t>
            </a:r>
            <a:r>
              <a:rPr lang="en-GB" dirty="0" err="1"/>
              <a:t>nettverk-moter</a:t>
            </a:r>
            <a:r>
              <a:rPr lang="en-GB" dirty="0"/>
              <a:t>/</a:t>
            </a:r>
            <a:r>
              <a:rPr lang="en-GB" dirty="0" err="1"/>
              <a:t>fellesadm</a:t>
            </a:r>
            <a:r>
              <a:rPr lang="en-GB" dirty="0"/>
              <a:t>/</a:t>
            </a:r>
            <a:r>
              <a:rPr lang="en-GB" dirty="0" err="1"/>
              <a:t>forskningsinfrastruktur</a:t>
            </a:r>
            <a:r>
              <a:rPr lang="en-GB" dirty="0"/>
              <a:t>/</a:t>
            </a:r>
            <a:r>
              <a:rPr lang="en-GB" dirty="0" err="1"/>
              <a:t>kjernefasiliteter</a:t>
            </a:r>
            <a:r>
              <a:rPr lang="en-GB" dirty="0"/>
              <a:t>/</a:t>
            </a:r>
            <a:r>
              <a:rPr lang="en-GB" dirty="0" err="1"/>
              <a:t>godkjenningsordning</a:t>
            </a:r>
            <a:r>
              <a:rPr lang="en-GB" dirty="0"/>
              <a:t>-for-</a:t>
            </a:r>
            <a:r>
              <a:rPr lang="en-GB" dirty="0" err="1"/>
              <a:t>kjernefasiliteter.html</a:t>
            </a:r>
            <a:endParaRPr lang="en-GB" dirty="0"/>
          </a:p>
          <a:p>
            <a:endParaRPr lang="en-NO" dirty="0"/>
          </a:p>
        </p:txBody>
      </p:sp>
      <p:sp>
        <p:nvSpPr>
          <p:cNvPr id="4" name="Slide Number Placeholder 3"/>
          <p:cNvSpPr>
            <a:spLocks noGrp="1"/>
          </p:cNvSpPr>
          <p:nvPr>
            <p:ph type="sldNum" sz="quarter" idx="5"/>
          </p:nvPr>
        </p:nvSpPr>
        <p:spPr/>
        <p:txBody>
          <a:bodyPr/>
          <a:lstStyle/>
          <a:p>
            <a:fld id="{25B5EE77-8CAC-4815-8642-F6182C046882}" type="slidenum">
              <a:rPr lang="en-GB" smtClean="0"/>
              <a:t>13</a:t>
            </a:fld>
            <a:endParaRPr lang="en-GB"/>
          </a:p>
        </p:txBody>
      </p:sp>
    </p:spTree>
    <p:extLst>
      <p:ext uri="{BB962C8B-B14F-4D97-AF65-F5344CB8AC3E}">
        <p14:creationId xmlns:p14="http://schemas.microsoft.com/office/powerpoint/2010/main" val="3796145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14</a:t>
            </a:fld>
            <a:endParaRPr lang="en-GB"/>
          </a:p>
        </p:txBody>
      </p:sp>
    </p:spTree>
    <p:extLst>
      <p:ext uri="{BB962C8B-B14F-4D97-AF65-F5344CB8AC3E}">
        <p14:creationId xmlns:p14="http://schemas.microsoft.com/office/powerpoint/2010/main" val="470565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6107E964-EA1E-6C4F-A064-9058374CD2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D819483C-70F9-5D4C-9F82-98D9B71B9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520661" rtl="0" eaLnBrk="1" fontAlgn="auto" latinLnBrk="0" hangingPunct="1">
              <a:lnSpc>
                <a:spcPct val="100000"/>
              </a:lnSpc>
              <a:spcBef>
                <a:spcPts val="0"/>
              </a:spcBef>
              <a:spcAft>
                <a:spcPts val="0"/>
              </a:spcAft>
              <a:buClrTx/>
              <a:buSzTx/>
              <a:buFontTx/>
              <a:buNone/>
              <a:tabLst/>
              <a:defRPr/>
            </a:pPr>
            <a:r>
              <a:rPr lang="en-US" sz="1000" dirty="0"/>
              <a:t>GBIF Regional ECA Nodes meeting, Warsaw, May 2023</a:t>
            </a:r>
          </a:p>
          <a:p>
            <a:pPr marL="0" marR="0" lvl="0" indent="0" algn="l" defTabSz="520661" rtl="0" eaLnBrk="1" fontAlgn="auto" latinLnBrk="0" hangingPunct="1">
              <a:lnSpc>
                <a:spcPct val="100000"/>
              </a:lnSpc>
              <a:spcBef>
                <a:spcPts val="0"/>
              </a:spcBef>
              <a:spcAft>
                <a:spcPts val="0"/>
              </a:spcAft>
              <a:buClrTx/>
              <a:buSzTx/>
              <a:buFontTx/>
              <a:buNone/>
              <a:tabLst/>
              <a:defRPr/>
            </a:pPr>
            <a:r>
              <a:rPr lang="en-US" sz="1050" b="0" dirty="0"/>
              <a:t>GBIF Norway, UiO Natural History Museum in Oslo, University in Oslo | </a:t>
            </a:r>
            <a:r>
              <a:rPr lang="en-US" sz="1050" b="0" dirty="0" err="1"/>
              <a:t>www.gbif.no</a:t>
            </a:r>
            <a:endParaRPr lang="en-US" sz="1050" b="0" dirty="0"/>
          </a:p>
          <a:p>
            <a:pPr marL="0" marR="0" lvl="0" indent="0" algn="l" defTabSz="520661" rtl="0" eaLnBrk="1" fontAlgn="auto" latinLnBrk="0" hangingPunct="1">
              <a:lnSpc>
                <a:spcPct val="100000"/>
              </a:lnSpc>
              <a:spcBef>
                <a:spcPts val="0"/>
              </a:spcBef>
              <a:spcAft>
                <a:spcPts val="0"/>
              </a:spcAft>
              <a:buClrTx/>
              <a:buSzTx/>
              <a:buFontTx/>
              <a:buNone/>
              <a:tabLst/>
              <a:defRPr/>
            </a:pPr>
            <a:r>
              <a:rPr lang="en-US" sz="1050" dirty="0">
                <a:solidFill>
                  <a:schemeClr val="bg1">
                    <a:lumMod val="50000"/>
                  </a:schemeClr>
                </a:solidFill>
              </a:rPr>
              <a:t>Photo: ForBio/GBIF training at Baikal lake September 2018, CC-BY Dag Endresen</a:t>
            </a:r>
            <a:endParaRPr lang="nb-NO" sz="1050" dirty="0">
              <a:solidFill>
                <a:schemeClr val="bg1">
                  <a:lumMod val="50000"/>
                </a:schemeClr>
              </a:solidFill>
            </a:endParaRPr>
          </a:p>
        </p:txBody>
      </p:sp>
      <p:sp>
        <p:nvSpPr>
          <p:cNvPr id="15363" name="Slide Number Placeholder 3">
            <a:extLst>
              <a:ext uri="{FF2B5EF4-FFF2-40B4-BE49-F238E27FC236}">
                <a16:creationId xmlns:a16="http://schemas.microsoft.com/office/drawing/2014/main" id="{A50BF236-0D62-404A-9AC2-30FB48D9A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1CF6A1-219C-1F40-8718-FB9A0263149F}" type="slidenum">
              <a:rPr lang="en-US" altLang="da-DK"/>
              <a:pPr fontAlgn="base">
                <a:spcBef>
                  <a:spcPct val="0"/>
                </a:spcBef>
                <a:spcAft>
                  <a:spcPct val="0"/>
                </a:spcAft>
              </a:pPr>
              <a:t>15</a:t>
            </a:fld>
            <a:endParaRPr lang="en-US" alt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University</a:t>
            </a:r>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19</a:t>
            </a:fld>
            <a:endParaRPr lang="en-US"/>
          </a:p>
        </p:txBody>
      </p:sp>
    </p:spTree>
    <p:extLst>
      <p:ext uri="{BB962C8B-B14F-4D97-AF65-F5344CB8AC3E}">
        <p14:creationId xmlns:p14="http://schemas.microsoft.com/office/powerpoint/2010/main" val="3656069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chemeClr val="bg1">
                    <a:lumMod val="95000"/>
                  </a:schemeClr>
                </a:solidFill>
                <a:latin typeface="+mn-lt"/>
              </a:rPr>
              <a:t>Research Council of Norway -- </a:t>
            </a:r>
            <a:r>
              <a:rPr lang="en-US" sz="1400" b="0" dirty="0">
                <a:solidFill>
                  <a:schemeClr val="bg1">
                    <a:lumMod val="95000"/>
                  </a:schemeClr>
                </a:solidFill>
                <a:latin typeface="+mn-lt"/>
              </a:rPr>
              <a:t>Christian Wexels Riser </a:t>
            </a:r>
            <a:r>
              <a:rPr lang="en-US" sz="1400" b="0" i="1" dirty="0">
                <a:solidFill>
                  <a:schemeClr val="bg1">
                    <a:lumMod val="95000"/>
                  </a:schemeClr>
                </a:solidFill>
                <a:latin typeface="+mn-lt"/>
              </a:rPr>
              <a:t>(since 2017)</a:t>
            </a:r>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20</a:t>
            </a:fld>
            <a:endParaRPr lang="en-US"/>
          </a:p>
        </p:txBody>
      </p:sp>
    </p:spTree>
    <p:extLst>
      <p:ext uri="{BB962C8B-B14F-4D97-AF65-F5344CB8AC3E}">
        <p14:creationId xmlns:p14="http://schemas.microsoft.com/office/powerpoint/2010/main" val="220612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1" dirty="0">
              <a:solidFill>
                <a:schemeClr val="bg1">
                  <a:lumMod val="95000"/>
                </a:schemeClr>
              </a:solidFill>
              <a:latin typeface="+mn-lt"/>
            </a:endParaRPr>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21</a:t>
            </a:fld>
            <a:endParaRPr lang="en-US"/>
          </a:p>
        </p:txBody>
      </p:sp>
    </p:spTree>
    <p:extLst>
      <p:ext uri="{BB962C8B-B14F-4D97-AF65-F5344CB8AC3E}">
        <p14:creationId xmlns:p14="http://schemas.microsoft.com/office/powerpoint/2010/main" val="3488320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5B5EE77-8CAC-4815-8642-F6182C046882}" type="slidenum">
              <a:rPr lang="en-GB" smtClean="0"/>
              <a:t>23</a:t>
            </a:fld>
            <a:endParaRPr lang="en-GB"/>
          </a:p>
        </p:txBody>
      </p:sp>
    </p:spTree>
    <p:extLst>
      <p:ext uri="{BB962C8B-B14F-4D97-AF65-F5344CB8AC3E}">
        <p14:creationId xmlns:p14="http://schemas.microsoft.com/office/powerpoint/2010/main" val="249235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6107E964-EA1E-6C4F-A064-9058374CD2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D819483C-70F9-5D4C-9F82-98D9B71B9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520661" rtl="0" eaLnBrk="1" fontAlgn="auto" latinLnBrk="0" hangingPunct="1">
              <a:lnSpc>
                <a:spcPct val="100000"/>
              </a:lnSpc>
              <a:spcBef>
                <a:spcPts val="0"/>
              </a:spcBef>
              <a:spcAft>
                <a:spcPts val="0"/>
              </a:spcAft>
              <a:buClrTx/>
              <a:buSzTx/>
              <a:buFontTx/>
              <a:buNone/>
              <a:tabLst/>
              <a:defRPr/>
            </a:pPr>
            <a:r>
              <a:rPr lang="en-US" sz="1000" dirty="0"/>
              <a:t>GBIF Regional ECA Nodes meeting, Warsaw, May 2023</a:t>
            </a:r>
          </a:p>
          <a:p>
            <a:pPr marL="0" marR="0" lvl="0" indent="0" algn="l" defTabSz="520661" rtl="0" eaLnBrk="1" fontAlgn="auto" latinLnBrk="0" hangingPunct="1">
              <a:lnSpc>
                <a:spcPct val="100000"/>
              </a:lnSpc>
              <a:spcBef>
                <a:spcPts val="0"/>
              </a:spcBef>
              <a:spcAft>
                <a:spcPts val="0"/>
              </a:spcAft>
              <a:buClrTx/>
              <a:buSzTx/>
              <a:buFontTx/>
              <a:buNone/>
              <a:tabLst/>
              <a:defRPr/>
            </a:pPr>
            <a:r>
              <a:rPr lang="en-US" sz="1050" b="0" dirty="0"/>
              <a:t>GBIF Norway, UiO Natural History Museum in Oslo, University in Oslo | </a:t>
            </a:r>
            <a:r>
              <a:rPr lang="en-US" sz="1050" b="0" dirty="0" err="1"/>
              <a:t>www.gbif.no</a:t>
            </a:r>
            <a:endParaRPr lang="en-US" sz="1050" b="0" dirty="0"/>
          </a:p>
          <a:p>
            <a:pPr marL="0" marR="0" lvl="0" indent="0" algn="l" defTabSz="520661" rtl="0" eaLnBrk="1" fontAlgn="auto" latinLnBrk="0" hangingPunct="1">
              <a:lnSpc>
                <a:spcPct val="100000"/>
              </a:lnSpc>
              <a:spcBef>
                <a:spcPts val="0"/>
              </a:spcBef>
              <a:spcAft>
                <a:spcPts val="0"/>
              </a:spcAft>
              <a:buClrTx/>
              <a:buSzTx/>
              <a:buFontTx/>
              <a:buNone/>
              <a:tabLst/>
              <a:defRPr/>
            </a:pPr>
            <a:r>
              <a:rPr lang="en-US" sz="1050" dirty="0">
                <a:solidFill>
                  <a:schemeClr val="bg1">
                    <a:lumMod val="50000"/>
                  </a:schemeClr>
                </a:solidFill>
              </a:rPr>
              <a:t>Photo: ForBio/GBIF training at Baikal lake September 2018, CC-BY Dag Endresen</a:t>
            </a:r>
            <a:endParaRPr lang="nb-NO" sz="1050" dirty="0">
              <a:solidFill>
                <a:schemeClr val="bg1">
                  <a:lumMod val="50000"/>
                </a:schemeClr>
              </a:solidFill>
            </a:endParaRPr>
          </a:p>
        </p:txBody>
      </p:sp>
      <p:sp>
        <p:nvSpPr>
          <p:cNvPr id="15363" name="Slide Number Placeholder 3">
            <a:extLst>
              <a:ext uri="{FF2B5EF4-FFF2-40B4-BE49-F238E27FC236}">
                <a16:creationId xmlns:a16="http://schemas.microsoft.com/office/drawing/2014/main" id="{A50BF236-0D62-404A-9AC2-30FB48D9A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1CF6A1-219C-1F40-8718-FB9A0263149F}" type="slidenum">
              <a:rPr lang="en-US" altLang="da-DK"/>
              <a:pPr fontAlgn="base">
                <a:spcBef>
                  <a:spcPct val="0"/>
                </a:spcBef>
                <a:spcAft>
                  <a:spcPct val="0"/>
                </a:spcAft>
              </a:pPr>
              <a:t>25</a:t>
            </a:fld>
            <a:endParaRPr lang="en-US" altLang="da-DK"/>
          </a:p>
        </p:txBody>
      </p:sp>
    </p:spTree>
    <p:extLst>
      <p:ext uri="{BB962C8B-B14F-4D97-AF65-F5344CB8AC3E}">
        <p14:creationId xmlns:p14="http://schemas.microsoft.com/office/powerpoint/2010/main" val="21416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University</a:t>
            </a:r>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29</a:t>
            </a:fld>
            <a:endParaRPr lang="en-US"/>
          </a:p>
        </p:txBody>
      </p:sp>
    </p:spTree>
    <p:extLst>
      <p:ext uri="{BB962C8B-B14F-4D97-AF65-F5344CB8AC3E}">
        <p14:creationId xmlns:p14="http://schemas.microsoft.com/office/powerpoint/2010/main" val="297395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333333"/>
                </a:solidFill>
                <a:effectLst/>
                <a:latin typeface="Helvetica" pitchFamily="2" charset="0"/>
              </a:rPr>
              <a:t>Vi </a:t>
            </a:r>
            <a:r>
              <a:rPr lang="en-GB" sz="1800" dirty="0" err="1">
                <a:solidFill>
                  <a:srgbClr val="333333"/>
                </a:solidFill>
                <a:effectLst/>
                <a:latin typeface="Helvetica" pitchFamily="2" charset="0"/>
              </a:rPr>
              <a:t>viser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til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innsendt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søknad</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til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Godkjenningsordning</a:t>
            </a:r>
            <a:r>
              <a:rPr lang="en-GB" sz="1800" dirty="0">
                <a:solidFill>
                  <a:srgbClr val="333333"/>
                </a:solidFill>
                <a:effectLst/>
                <a:latin typeface="Helvetica" pitchFamily="2" charset="0"/>
              </a:rPr>
              <a:t> for </a:t>
            </a:r>
            <a:r>
              <a:rPr lang="en-GB" sz="1800" dirty="0" err="1">
                <a:solidFill>
                  <a:srgbClr val="333333"/>
                </a:solidFill>
                <a:effectLst/>
                <a:latin typeface="Helvetica" pitchFamily="2" charset="0"/>
              </a:rPr>
              <a:t>kjernefasiliteter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i</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hht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vedlegg</a:t>
            </a:r>
            <a:r>
              <a:rPr lang="en-GB" sz="1800" dirty="0">
                <a:solidFill>
                  <a:srgbClr val="333333"/>
                </a:solidFill>
                <a:effectLst/>
                <a:latin typeface="Helvetica" pitchFamily="2" charset="0"/>
              </a:rPr>
              <a:t>, for </a:t>
            </a:r>
            <a:r>
              <a:rPr lang="en-GB" sz="1800" b="1" dirty="0">
                <a:solidFill>
                  <a:srgbClr val="333333"/>
                </a:solidFill>
                <a:effectLst/>
                <a:latin typeface="Helvetica" pitchFamily="2" charset="0"/>
              </a:rPr>
              <a:t>GBIF Norway - Global Biodiversity Information Facility </a:t>
            </a:r>
            <a:r>
              <a:rPr lang="en-GB" sz="1800" dirty="0">
                <a:solidFill>
                  <a:srgbClr val="333333"/>
                </a:solidFill>
                <a:effectLst/>
                <a:latin typeface="Helvetica" pitchFamily="2" charset="0"/>
              </a:rPr>
              <a:t>(</a:t>
            </a:r>
            <a:r>
              <a:rPr lang="en-GB" sz="1800" dirty="0" err="1">
                <a:solidFill>
                  <a:srgbClr val="333333"/>
                </a:solidFill>
                <a:effectLst/>
                <a:latin typeface="Helvetica" pitchFamily="2" charset="0"/>
              </a:rPr>
              <a:t>søknad</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ogsa</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vedlagt</a:t>
            </a:r>
            <a:r>
              <a:rPr lang="en-GB" sz="1800" dirty="0">
                <a:solidFill>
                  <a:srgbClr val="333333"/>
                </a:solidFill>
                <a:effectLst/>
                <a:latin typeface="Helvetica" pitchFamily="2" charset="0"/>
              </a:rPr>
              <a:t>).</a:t>
            </a:r>
            <a:br>
              <a:rPr lang="en-GB" sz="1800" dirty="0">
                <a:solidFill>
                  <a:srgbClr val="333333"/>
                </a:solidFill>
                <a:effectLst/>
                <a:latin typeface="Helvetica" pitchFamily="2" charset="0"/>
              </a:rPr>
            </a:br>
            <a:r>
              <a:rPr lang="en-GB" sz="1800" dirty="0" err="1">
                <a:solidFill>
                  <a:srgbClr val="333333"/>
                </a:solidFill>
                <a:effectLst/>
                <a:latin typeface="Helvetica" pitchFamily="2" charset="0"/>
              </a:rPr>
              <a:t>Fagråd</a:t>
            </a:r>
            <a:r>
              <a:rPr lang="en-GB" sz="1800" dirty="0">
                <a:solidFill>
                  <a:srgbClr val="333333"/>
                </a:solidFill>
                <a:effectLst/>
                <a:latin typeface="Helvetica" pitchFamily="2" charset="0"/>
              </a:rPr>
              <a:t> for </a:t>
            </a:r>
            <a:r>
              <a:rPr lang="en-GB" sz="1800" dirty="0" err="1">
                <a:solidFill>
                  <a:srgbClr val="333333"/>
                </a:solidFill>
                <a:effectLst/>
                <a:latin typeface="Helvetica" pitchFamily="2" charset="0"/>
              </a:rPr>
              <a:t>kjernefasiliteter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som</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koordinerer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ordningen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foretok</a:t>
            </a:r>
            <a:r>
              <a:rPr lang="en-GB" sz="1800" dirty="0">
                <a:solidFill>
                  <a:srgbClr val="333333"/>
                </a:solidFill>
                <a:effectLst/>
                <a:latin typeface="Helvetica" pitchFamily="2" charset="0"/>
              </a:rPr>
              <a:t> sin </a:t>
            </a:r>
            <a:r>
              <a:rPr lang="en-GB" sz="1800" dirty="0" err="1">
                <a:solidFill>
                  <a:srgbClr val="333333"/>
                </a:solidFill>
                <a:effectLst/>
                <a:latin typeface="Helvetica" pitchFamily="2" charset="0"/>
              </a:rPr>
              <a:t>første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vurdering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av</a:t>
            </a:r>
            <a:r>
              <a:rPr lang="en-GB" sz="1800" dirty="0">
                <a:solidFill>
                  <a:srgbClr val="333333"/>
                </a:solidFill>
                <a:effectLst/>
                <a:latin typeface="Helvetica" pitchFamily="2" charset="0"/>
              </a:rPr>
              <a:t> GBIF Norway </a:t>
            </a:r>
            <a:r>
              <a:rPr lang="en-GB" sz="1800" dirty="0" err="1">
                <a:solidFill>
                  <a:srgbClr val="333333"/>
                </a:solidFill>
                <a:effectLst/>
                <a:latin typeface="Helvetica" pitchFamily="2" charset="0"/>
              </a:rPr>
              <a:t>i</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sitt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møte</a:t>
            </a:r>
            <a:r>
              <a:rPr lang="en-GB" sz="1800" dirty="0">
                <a:solidFill>
                  <a:srgbClr val="333333"/>
                </a:solidFill>
                <a:effectLst/>
                <a:latin typeface="Helvetica" pitchFamily="2" charset="0"/>
              </a:rPr>
              <a:t> 14. </a:t>
            </a:r>
            <a:r>
              <a:rPr lang="en-GB" sz="1800" dirty="0" err="1">
                <a:solidFill>
                  <a:srgbClr val="333333"/>
                </a:solidFill>
                <a:effectLst/>
                <a:latin typeface="Helvetica" pitchFamily="2" charset="0"/>
              </a:rPr>
              <a:t>april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og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ønsker</a:t>
            </a:r>
            <a:r>
              <a:rPr lang="en-GB" sz="1800" dirty="0">
                <a:solidFill>
                  <a:srgbClr val="333333"/>
                </a:solidFill>
                <a:effectLst/>
                <a:latin typeface="Helvetica" pitchFamily="2" charset="0"/>
              </a:rPr>
              <a:t> å </a:t>
            </a:r>
            <a:r>
              <a:rPr lang="en-GB" sz="1800" dirty="0" err="1">
                <a:solidFill>
                  <a:srgbClr val="333333"/>
                </a:solidFill>
                <a:effectLst/>
                <a:latin typeface="Helvetica" pitchFamily="2" charset="0"/>
              </a:rPr>
              <a:t>invitere</a:t>
            </a:r>
            <a:r>
              <a:rPr lang="en-GB" sz="1800" dirty="0">
                <a:solidFill>
                  <a:srgbClr val="333333"/>
                </a:solidFill>
                <a:effectLst/>
                <a:latin typeface="Helvetica" pitchFamily="2" charset="0"/>
              </a:rPr>
              <a:t> GBIF Norway </a:t>
            </a:r>
            <a:r>
              <a:rPr lang="en-GB" sz="1800" dirty="0" err="1">
                <a:solidFill>
                  <a:srgbClr val="333333"/>
                </a:solidFill>
                <a:effectLst/>
                <a:latin typeface="Helvetica" pitchFamily="2" charset="0"/>
              </a:rPr>
              <a:t>til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intervju</a:t>
            </a:r>
            <a:r>
              <a:rPr lang="en-GB" sz="1800" dirty="0">
                <a:solidFill>
                  <a:srgbClr val="333333"/>
                </a:solidFill>
                <a:effectLst/>
                <a:latin typeface="Helvetica" pitchFamily="2" charset="0"/>
              </a:rPr>
              <a:t>: </a:t>
            </a:r>
            <a:endParaRPr lang="en-GB" dirty="0">
              <a:effectLst/>
            </a:endParaRPr>
          </a:p>
          <a:p>
            <a:r>
              <a:rPr lang="en-GB" sz="1800" dirty="0">
                <a:solidFill>
                  <a:srgbClr val="333333"/>
                </a:solidFill>
                <a:effectLst/>
                <a:latin typeface="Helvetica" pitchFamily="2" charset="0"/>
              </a:rPr>
              <a:t>Dato: </a:t>
            </a:r>
            <a:r>
              <a:rPr lang="en-GB" sz="1800" dirty="0" err="1">
                <a:solidFill>
                  <a:srgbClr val="333333"/>
                </a:solidFill>
                <a:effectLst/>
                <a:latin typeface="Helvetica" pitchFamily="2" charset="0"/>
              </a:rPr>
              <a:t>Tirsdag</a:t>
            </a:r>
            <a:r>
              <a:rPr lang="en-GB" sz="1800" dirty="0">
                <a:solidFill>
                  <a:srgbClr val="333333"/>
                </a:solidFill>
                <a:effectLst/>
                <a:latin typeface="Helvetica" pitchFamily="2" charset="0"/>
              </a:rPr>
              <a:t> 6. </a:t>
            </a:r>
            <a:r>
              <a:rPr lang="en-GB" sz="1800" dirty="0" err="1">
                <a:solidFill>
                  <a:srgbClr val="333333"/>
                </a:solidFill>
                <a:effectLst/>
                <a:latin typeface="Helvetica" pitchFamily="2" charset="0"/>
              </a:rPr>
              <a:t>juni</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Tid</a:t>
            </a:r>
            <a:r>
              <a:rPr lang="en-GB" sz="1800" dirty="0">
                <a:solidFill>
                  <a:srgbClr val="333333"/>
                </a:solidFill>
                <a:effectLst/>
                <a:latin typeface="Helvetica" pitchFamily="2" charset="0"/>
              </a:rPr>
              <a:t>: kl. 14.00-14.30 </a:t>
            </a:r>
            <a:r>
              <a:rPr lang="en-GB" sz="1800" dirty="0" err="1">
                <a:solidFill>
                  <a:srgbClr val="333333"/>
                </a:solidFill>
                <a:effectLst/>
                <a:latin typeface="Helvetica" pitchFamily="2" charset="0"/>
              </a:rPr>
              <a:t>Sted</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Møterom</a:t>
            </a:r>
            <a:r>
              <a:rPr lang="en-GB" sz="1800" dirty="0">
                <a:solidFill>
                  <a:srgbClr val="333333"/>
                </a:solidFill>
                <a:effectLst/>
                <a:latin typeface="Helvetica" pitchFamily="2" charset="0"/>
              </a:rPr>
              <a:t> 2, Lucy Smiths </a:t>
            </a:r>
            <a:r>
              <a:rPr lang="en-GB" sz="1800" dirty="0" err="1">
                <a:solidFill>
                  <a:srgbClr val="333333"/>
                </a:solidFill>
                <a:effectLst/>
                <a:latin typeface="Helvetica" pitchFamily="2" charset="0"/>
              </a:rPr>
              <a:t>hus</a:t>
            </a:r>
            <a:r>
              <a:rPr lang="en-GB" sz="1800" dirty="0">
                <a:solidFill>
                  <a:srgbClr val="333333"/>
                </a:solidFill>
                <a:effectLst/>
                <a:latin typeface="Helvetica" pitchFamily="2" charset="0"/>
              </a:rPr>
              <a:t>, 10. </a:t>
            </a:r>
            <a:r>
              <a:rPr lang="en-GB" sz="1800" dirty="0" err="1">
                <a:solidFill>
                  <a:srgbClr val="333333"/>
                </a:solidFill>
                <a:effectLst/>
                <a:latin typeface="Helvetica" pitchFamily="2" charset="0"/>
              </a:rPr>
              <a:t>etg</a:t>
            </a:r>
            <a:r>
              <a:rPr lang="en-GB" sz="1800" dirty="0">
                <a:solidFill>
                  <a:srgbClr val="333333"/>
                </a:solidFill>
                <a:effectLst/>
                <a:latin typeface="Helvetica" pitchFamily="2" charset="0"/>
              </a:rPr>
              <a:t>. </a:t>
            </a:r>
            <a:endParaRPr lang="en-GB" dirty="0">
              <a:effectLst/>
            </a:endParaRPr>
          </a:p>
          <a:p>
            <a:r>
              <a:rPr lang="en-GB" sz="1800" dirty="0" err="1">
                <a:solidFill>
                  <a:srgbClr val="333333"/>
                </a:solidFill>
                <a:effectLst/>
                <a:latin typeface="Helvetica" pitchFamily="2" charset="0"/>
              </a:rPr>
              <a:t>Fasiliteten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har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ikke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tidligere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hatt</a:t>
            </a:r>
            <a:r>
              <a:rPr lang="en-GB" sz="1800" dirty="0">
                <a:solidFill>
                  <a:srgbClr val="333333"/>
                </a:solidFill>
                <a:effectLst/>
                <a:latin typeface="Helvetica" pitchFamily="2" charset="0"/>
              </a:rPr>
              <a:t> status </a:t>
            </a:r>
            <a:r>
              <a:rPr lang="en-GB" sz="1800" dirty="0" err="1">
                <a:solidFill>
                  <a:srgbClr val="333333"/>
                </a:solidFill>
                <a:effectLst/>
                <a:latin typeface="Helvetica" pitchFamily="2" charset="0"/>
              </a:rPr>
              <a:t>som</a:t>
            </a:r>
            <a:r>
              <a:rPr lang="en-GB" sz="1800" dirty="0">
                <a:solidFill>
                  <a:srgbClr val="333333"/>
                </a:solidFill>
                <a:effectLst/>
                <a:latin typeface="Helvetica" pitchFamily="2" charset="0"/>
              </a:rPr>
              <a:t> UiO-</a:t>
            </a:r>
            <a:r>
              <a:rPr lang="en-GB" sz="1800" dirty="0" err="1">
                <a:solidFill>
                  <a:srgbClr val="333333"/>
                </a:solidFill>
                <a:effectLst/>
                <a:latin typeface="Helvetica" pitchFamily="2" charset="0"/>
              </a:rPr>
              <a:t>kjernefasilitet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Fagrådet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ønsker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en</a:t>
            </a:r>
            <a:r>
              <a:rPr lang="en-GB" sz="1800" dirty="0">
                <a:solidFill>
                  <a:srgbClr val="333333"/>
                </a:solidFill>
                <a:effectLst/>
                <a:latin typeface="Helvetica" pitchFamily="2" charset="0"/>
              </a:rPr>
              <a:t> 10 min </a:t>
            </a:r>
            <a:r>
              <a:rPr lang="en-GB" sz="1800" dirty="0" err="1">
                <a:solidFill>
                  <a:srgbClr val="333333"/>
                </a:solidFill>
                <a:effectLst/>
                <a:latin typeface="Helvetica" pitchFamily="2" charset="0"/>
              </a:rPr>
              <a:t>presentasjon</a:t>
            </a:r>
            <a:r>
              <a:rPr lang="en-GB" sz="1800" dirty="0">
                <a:solidFill>
                  <a:srgbClr val="333333"/>
                </a:solidFill>
                <a:effectLst/>
                <a:latin typeface="Helvetica" pitchFamily="2" charset="0"/>
              </a:rPr>
              <a:t> med </a:t>
            </a:r>
            <a:r>
              <a:rPr lang="en-GB" sz="1800" dirty="0" err="1">
                <a:solidFill>
                  <a:srgbClr val="333333"/>
                </a:solidFill>
                <a:effectLst/>
                <a:latin typeface="Helvetica" pitchFamily="2" charset="0"/>
              </a:rPr>
              <a:t>fokus</a:t>
            </a:r>
            <a:r>
              <a:rPr lang="en-GB" sz="1800" dirty="0">
                <a:solidFill>
                  <a:srgbClr val="333333"/>
                </a:solidFill>
                <a:effectLst/>
                <a:latin typeface="Helvetica" pitchFamily="2" charset="0"/>
              </a:rPr>
              <a:t> på </a:t>
            </a:r>
            <a:r>
              <a:rPr lang="en-GB" sz="1800" dirty="0" err="1">
                <a:solidFill>
                  <a:srgbClr val="333333"/>
                </a:solidFill>
                <a:effectLst/>
                <a:latin typeface="Helvetica" pitchFamily="2" charset="0"/>
              </a:rPr>
              <a:t>følgende</a:t>
            </a:r>
            <a:r>
              <a:rPr lang="en-GB" sz="1800" dirty="0">
                <a:solidFill>
                  <a:srgbClr val="333333"/>
                </a:solidFill>
                <a:effectLst/>
                <a:latin typeface="Helvetica" pitchFamily="2" charset="0"/>
              </a:rPr>
              <a:t>:</a:t>
            </a:r>
            <a:br>
              <a:rPr lang="en-GB" sz="1800" dirty="0">
                <a:solidFill>
                  <a:srgbClr val="333333"/>
                </a:solidFill>
                <a:effectLst/>
                <a:latin typeface="Helvetica" pitchFamily="2" charset="0"/>
              </a:rPr>
            </a:b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kort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sammenfatning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av</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hvilke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tjenester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kjernefasiliteten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planlegger</a:t>
            </a:r>
            <a:r>
              <a:rPr lang="en-GB" sz="1800" dirty="0">
                <a:solidFill>
                  <a:srgbClr val="333333"/>
                </a:solidFill>
                <a:effectLst/>
                <a:latin typeface="Helvetica" pitchFamily="2" charset="0"/>
              </a:rPr>
              <a:t> å </a:t>
            </a:r>
            <a:r>
              <a:rPr lang="en-GB" sz="1800" dirty="0" err="1">
                <a:solidFill>
                  <a:srgbClr val="333333"/>
                </a:solidFill>
                <a:effectLst/>
                <a:latin typeface="Helvetica" pitchFamily="2" charset="0"/>
              </a:rPr>
              <a:t>tilby</a:t>
            </a:r>
            <a:r>
              <a:rPr lang="en-GB" sz="1800" dirty="0">
                <a:solidFill>
                  <a:srgbClr val="333333"/>
                </a:solidFill>
                <a:effectLst/>
                <a:latin typeface="Helvetica" pitchFamily="2" charset="0"/>
              </a:rPr>
              <a:t> (3-4 min)</a:t>
            </a:r>
            <a:br>
              <a:rPr lang="en-GB" sz="1800" dirty="0">
                <a:solidFill>
                  <a:srgbClr val="333333"/>
                </a:solidFill>
                <a:effectLst/>
                <a:latin typeface="Helvetica" pitchFamily="2" charset="0"/>
              </a:rPr>
            </a:b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Forklar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hvorfor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fasiliteten</a:t>
            </a:r>
            <a:r>
              <a:rPr lang="en-GB" sz="1800" dirty="0">
                <a:solidFill>
                  <a:srgbClr val="333333"/>
                </a:solidFill>
                <a:effectLst/>
                <a:latin typeface="Helvetica" pitchFamily="2" charset="0"/>
              </a:rPr>
              <a:t> faller inn under </a:t>
            </a:r>
            <a:r>
              <a:rPr lang="en-GB" sz="1800" dirty="0" err="1">
                <a:solidFill>
                  <a:srgbClr val="333333"/>
                </a:solidFill>
                <a:effectLst/>
                <a:latin typeface="Helvetica" pitchFamily="2" charset="0"/>
              </a:rPr>
              <a:t>UiOs</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vedtatte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definisjon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av</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kjernefasilitet</a:t>
            </a:r>
            <a:r>
              <a:rPr lang="en-GB" sz="1800" dirty="0">
                <a:solidFill>
                  <a:srgbClr val="333333"/>
                </a:solidFill>
                <a:effectLst/>
                <a:latin typeface="Helvetica" pitchFamily="2" charset="0"/>
              </a:rPr>
              <a:t> (ca 3 min) </a:t>
            </a:r>
            <a:endParaRPr lang="en-GB" dirty="0">
              <a:effectLst/>
            </a:endParaRPr>
          </a:p>
          <a:p>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Skisser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forventet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brukerbase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og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nedslagsfelt</a:t>
            </a:r>
            <a:r>
              <a:rPr lang="en-GB" sz="1800" dirty="0">
                <a:solidFill>
                  <a:srgbClr val="333333"/>
                </a:solidFill>
                <a:effectLst/>
                <a:latin typeface="Helvetica" pitchFamily="2" charset="0"/>
              </a:rPr>
              <a:t> (2-3 min)</a:t>
            </a:r>
            <a:br>
              <a:rPr lang="en-GB" sz="1800" dirty="0">
                <a:solidFill>
                  <a:srgbClr val="333333"/>
                </a:solidFill>
                <a:effectLst/>
                <a:latin typeface="Helvetica" pitchFamily="2" charset="0"/>
              </a:rPr>
            </a:b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Hvilken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gevinst</a:t>
            </a:r>
            <a:r>
              <a:rPr lang="en-GB" sz="1800" dirty="0">
                <a:solidFill>
                  <a:srgbClr val="333333"/>
                </a:solidFill>
                <a:effectLst/>
                <a:latin typeface="Helvetica" pitchFamily="2" charset="0"/>
              </a:rPr>
              <a:t> ser man for seg </a:t>
            </a:r>
            <a:r>
              <a:rPr lang="en-GB" sz="1800" dirty="0" err="1">
                <a:solidFill>
                  <a:srgbClr val="333333"/>
                </a:solidFill>
                <a:effectLst/>
                <a:latin typeface="Helvetica" pitchFamily="2" charset="0"/>
              </a:rPr>
              <a:t>av</a:t>
            </a:r>
            <a:r>
              <a:rPr lang="en-GB" sz="1800" dirty="0">
                <a:solidFill>
                  <a:srgbClr val="333333"/>
                </a:solidFill>
                <a:effectLst/>
                <a:latin typeface="Helvetica" pitchFamily="2" charset="0"/>
              </a:rPr>
              <a:t> å få status </a:t>
            </a:r>
            <a:r>
              <a:rPr lang="en-GB" sz="1800" dirty="0" err="1">
                <a:solidFill>
                  <a:srgbClr val="333333"/>
                </a:solidFill>
                <a:effectLst/>
                <a:latin typeface="Helvetica" pitchFamily="2" charset="0"/>
              </a:rPr>
              <a:t>som</a:t>
            </a:r>
            <a:r>
              <a:rPr lang="en-GB" sz="1800" dirty="0">
                <a:solidFill>
                  <a:srgbClr val="333333"/>
                </a:solidFill>
                <a:effectLst/>
                <a:latin typeface="Helvetica" pitchFamily="2" charset="0"/>
              </a:rPr>
              <a:t> UiO-</a:t>
            </a:r>
            <a:r>
              <a:rPr lang="en-GB" sz="1800" dirty="0" err="1">
                <a:solidFill>
                  <a:srgbClr val="333333"/>
                </a:solidFill>
                <a:effectLst/>
                <a:latin typeface="Helvetica" pitchFamily="2" charset="0"/>
              </a:rPr>
              <a:t>kjernefasilitet</a:t>
            </a:r>
            <a:r>
              <a:rPr lang="en-GB" sz="1800" dirty="0">
                <a:solidFill>
                  <a:srgbClr val="333333"/>
                </a:solidFill>
                <a:effectLst/>
                <a:latin typeface="Helvetica" pitchFamily="2" charset="0"/>
              </a:rPr>
              <a:t>?</a:t>
            </a:r>
            <a:br>
              <a:rPr lang="en-GB" sz="1800" dirty="0">
                <a:solidFill>
                  <a:srgbClr val="333333"/>
                </a:solidFill>
                <a:effectLst/>
                <a:latin typeface="Helvetica" pitchFamily="2" charset="0"/>
              </a:rPr>
            </a:br>
            <a:r>
              <a:rPr lang="en-GB" sz="1800" dirty="0" err="1">
                <a:solidFill>
                  <a:srgbClr val="333333"/>
                </a:solidFill>
                <a:effectLst/>
                <a:latin typeface="Helvetica" pitchFamily="2" charset="0"/>
              </a:rPr>
              <a:t>Resten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av</a:t>
            </a:r>
            <a:r>
              <a:rPr lang="en-GB" sz="1800" dirty="0">
                <a:solidFill>
                  <a:srgbClr val="333333"/>
                </a:solidFill>
                <a:effectLst/>
                <a:latin typeface="Helvetica" pitchFamily="2" charset="0"/>
              </a:rPr>
              <a:t> den </a:t>
            </a:r>
            <a:r>
              <a:rPr lang="en-GB" sz="1800" dirty="0" err="1">
                <a:solidFill>
                  <a:srgbClr val="333333"/>
                </a:solidFill>
                <a:effectLst/>
                <a:latin typeface="Helvetica" pitchFamily="2" charset="0"/>
              </a:rPr>
              <a:t>avsatte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tid</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vil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benyttes</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til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spørsmål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og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avklaringer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som</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Fagrådet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måtte</a:t>
            </a:r>
            <a:r>
              <a:rPr lang="en-GB" sz="1800" dirty="0">
                <a:solidFill>
                  <a:srgbClr val="333333"/>
                </a:solidFill>
                <a:effectLst/>
                <a:latin typeface="Helvetica" pitchFamily="2" charset="0"/>
              </a:rPr>
              <a:t> ha </a:t>
            </a:r>
            <a:r>
              <a:rPr lang="en-GB" sz="1800" dirty="0" err="1">
                <a:solidFill>
                  <a:srgbClr val="333333"/>
                </a:solidFill>
                <a:effectLst/>
                <a:latin typeface="Helvetica" pitchFamily="2" charset="0"/>
              </a:rPr>
              <a:t>behov</a:t>
            </a:r>
            <a:r>
              <a:rPr lang="en-GB" sz="1800" dirty="0">
                <a:solidFill>
                  <a:srgbClr val="333333"/>
                </a:solidFill>
                <a:effectLst/>
                <a:latin typeface="Helvetica" pitchFamily="2" charset="0"/>
              </a:rPr>
              <a:t> for. </a:t>
            </a:r>
            <a:endParaRPr lang="en-GB" dirty="0">
              <a:effectLst/>
            </a:endParaRPr>
          </a:p>
          <a:p>
            <a:r>
              <a:rPr lang="en-GB" sz="1800" dirty="0" err="1">
                <a:solidFill>
                  <a:srgbClr val="333333"/>
                </a:solidFill>
                <a:effectLst/>
                <a:latin typeface="Helvetica" pitchFamily="2" charset="0"/>
              </a:rPr>
              <a:t>Basert</a:t>
            </a:r>
            <a:r>
              <a:rPr lang="en-GB" sz="1800" dirty="0">
                <a:solidFill>
                  <a:srgbClr val="333333"/>
                </a:solidFill>
                <a:effectLst/>
                <a:latin typeface="Helvetica" pitchFamily="2" charset="0"/>
              </a:rPr>
              <a:t> på </a:t>
            </a:r>
            <a:r>
              <a:rPr lang="en-GB" sz="1800" dirty="0" err="1">
                <a:solidFill>
                  <a:srgbClr val="333333"/>
                </a:solidFill>
                <a:effectLst/>
                <a:latin typeface="Helvetica" pitchFamily="2" charset="0"/>
              </a:rPr>
              <a:t>søknaden</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og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intervjuet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vil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Fagrådet</a:t>
            </a:r>
            <a:r>
              <a:rPr lang="en-GB" sz="1800" dirty="0">
                <a:solidFill>
                  <a:srgbClr val="333333"/>
                </a:solidFill>
                <a:effectLst/>
                <a:latin typeface="Helvetica" pitchFamily="2" charset="0"/>
              </a:rPr>
              <a:t> ta sin </a:t>
            </a:r>
            <a:r>
              <a:rPr lang="en-GB" sz="1800" dirty="0" err="1">
                <a:solidFill>
                  <a:srgbClr val="333333"/>
                </a:solidFill>
                <a:effectLst/>
                <a:latin typeface="Helvetica" pitchFamily="2" charset="0"/>
              </a:rPr>
              <a:t>endelige</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beslutning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og</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formidle</a:t>
            </a:r>
            <a:r>
              <a:rPr lang="en-GB" sz="1800" dirty="0">
                <a:solidFill>
                  <a:srgbClr val="333333"/>
                </a:solidFill>
                <a:effectLst/>
                <a:latin typeface="Helvetica" pitchFamily="2" charset="0"/>
              </a:rPr>
              <a:t> den </a:t>
            </a:r>
            <a:r>
              <a:rPr lang="en-GB" sz="1800" dirty="0" err="1">
                <a:solidFill>
                  <a:srgbClr val="333333"/>
                </a:solidFill>
                <a:effectLst/>
                <a:latin typeface="Helvetica" pitchFamily="2" charset="0"/>
              </a:rPr>
              <a:t>til</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miljøet</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før</a:t>
            </a:r>
            <a:r>
              <a:rPr lang="en-GB" sz="1800" dirty="0">
                <a:solidFill>
                  <a:srgbClr val="333333"/>
                </a:solidFill>
                <a:effectLst/>
                <a:latin typeface="Helvetica" pitchFamily="2" charset="0"/>
              </a:rPr>
              <a:t> </a:t>
            </a:r>
            <a:r>
              <a:rPr lang="en-GB" sz="1800" dirty="0" err="1">
                <a:solidFill>
                  <a:srgbClr val="333333"/>
                </a:solidFill>
                <a:effectLst/>
                <a:latin typeface="Helvetica" pitchFamily="2" charset="0"/>
              </a:rPr>
              <a:t>sommeren</a:t>
            </a:r>
            <a:r>
              <a:rPr lang="en-GB" sz="1800" dirty="0">
                <a:solidFill>
                  <a:srgbClr val="333333"/>
                </a:solidFill>
                <a:effectLst/>
                <a:latin typeface="Helvetica" pitchFamily="2" charset="0"/>
              </a:rPr>
              <a:t>. </a:t>
            </a:r>
            <a:endParaRPr lang="en-GB" dirty="0">
              <a:effectLst/>
            </a:endParaRPr>
          </a:p>
        </p:txBody>
      </p:sp>
      <p:sp>
        <p:nvSpPr>
          <p:cNvPr id="4" name="Slide Number Placeholder 3"/>
          <p:cNvSpPr>
            <a:spLocks noGrp="1"/>
          </p:cNvSpPr>
          <p:nvPr>
            <p:ph type="sldNum" sz="quarter" idx="5"/>
          </p:nvPr>
        </p:nvSpPr>
        <p:spPr/>
        <p:txBody>
          <a:bodyPr/>
          <a:lstStyle/>
          <a:p>
            <a:fld id="{25B5EE77-8CAC-4815-8642-F6182C046882}" type="slidenum">
              <a:rPr lang="en-GB" smtClean="0"/>
              <a:t>2</a:t>
            </a:fld>
            <a:endParaRPr lang="en-GB"/>
          </a:p>
        </p:txBody>
      </p:sp>
    </p:spTree>
    <p:extLst>
      <p:ext uri="{BB962C8B-B14F-4D97-AF65-F5344CB8AC3E}">
        <p14:creationId xmlns:p14="http://schemas.microsoft.com/office/powerpoint/2010/main" val="2959470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Main data flow of Living Norway (black arrows) with </a:t>
            </a:r>
            <a:r>
              <a:rPr lang="en-US" sz="1200" dirty="0" err="1"/>
              <a:t>datasources</a:t>
            </a:r>
            <a:r>
              <a:rPr lang="en-US" sz="1200" dirty="0"/>
              <a:t> (blue boxes)  sorted according to technical components (green boxes) and components of associated or integrated infrastructure (grey boxes). References to tasks responsible for implementing and operating technical components listed in Table 1 are given in brackets.</a:t>
            </a:r>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30</a:t>
            </a:fld>
            <a:endParaRPr lang="en-US"/>
          </a:p>
        </p:txBody>
      </p:sp>
    </p:spTree>
    <p:extLst>
      <p:ext uri="{BB962C8B-B14F-4D97-AF65-F5344CB8AC3E}">
        <p14:creationId xmlns:p14="http://schemas.microsoft.com/office/powerpoint/2010/main" val="227429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University</a:t>
            </a:r>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31</a:t>
            </a:fld>
            <a:endParaRPr lang="en-US"/>
          </a:p>
        </p:txBody>
      </p:sp>
    </p:spTree>
    <p:extLst>
      <p:ext uri="{BB962C8B-B14F-4D97-AF65-F5344CB8AC3E}">
        <p14:creationId xmlns:p14="http://schemas.microsoft.com/office/powerpoint/2010/main" val="630247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32</a:t>
            </a:fld>
            <a:endParaRPr lang="en-US"/>
          </a:p>
        </p:txBody>
      </p:sp>
    </p:spTree>
    <p:extLst>
      <p:ext uri="{BB962C8B-B14F-4D97-AF65-F5344CB8AC3E}">
        <p14:creationId xmlns:p14="http://schemas.microsoft.com/office/powerpoint/2010/main" val="1043144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33</a:t>
            </a:fld>
            <a:endParaRPr lang="en-US"/>
          </a:p>
        </p:txBody>
      </p:sp>
    </p:spTree>
    <p:extLst>
      <p:ext uri="{BB962C8B-B14F-4D97-AF65-F5344CB8AC3E}">
        <p14:creationId xmlns:p14="http://schemas.microsoft.com/office/powerpoint/2010/main" val="1620723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FF2328-20CD-0345-B921-54EEEAFDA9DE}" type="slidenum">
              <a:rPr lang="en-US" smtClean="0"/>
              <a:pPr>
                <a:defRPr/>
              </a:pPr>
              <a:t>34</a:t>
            </a:fld>
            <a:endParaRPr lang="en-US"/>
          </a:p>
        </p:txBody>
      </p:sp>
    </p:spTree>
    <p:extLst>
      <p:ext uri="{BB962C8B-B14F-4D97-AF65-F5344CB8AC3E}">
        <p14:creationId xmlns:p14="http://schemas.microsoft.com/office/powerpoint/2010/main" val="3319473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neic.no</a:t>
            </a:r>
            <a:r>
              <a:rPr lang="en-GB" dirty="0"/>
              <a:t>/news/2015/08/31/new-ideas-to-develop-e-infrastructure-for-</a:t>
            </a:r>
            <a:r>
              <a:rPr lang="en-GB" dirty="0" err="1"/>
              <a:t>nordic</a:t>
            </a:r>
            <a:r>
              <a:rPr lang="en-GB" dirty="0"/>
              <a:t>-biodiversity/</a:t>
            </a:r>
          </a:p>
          <a:p>
            <a:r>
              <a:rPr lang="en-GB" dirty="0"/>
              <a:t>https://</a:t>
            </a:r>
            <a:r>
              <a:rPr lang="en-GB" dirty="0" err="1"/>
              <a:t>neic.no</a:t>
            </a:r>
            <a:r>
              <a:rPr lang="en-GB" dirty="0"/>
              <a:t>/</a:t>
            </a:r>
            <a:r>
              <a:rPr lang="en-GB" dirty="0" err="1"/>
              <a:t>deepdive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Nordic LifeWatch report 2014 https://</a:t>
            </a:r>
            <a:r>
              <a:rPr lang="en-GB" dirty="0" err="1"/>
              <a:t>www.duo.uio.no</a:t>
            </a:r>
            <a:r>
              <a:rPr lang="en-GB" dirty="0"/>
              <a:t>/handle/10852/50260, http://</a:t>
            </a:r>
            <a:r>
              <a:rPr lang="en-GB" dirty="0" err="1"/>
              <a:t>urn.nb.no</a:t>
            </a:r>
            <a:r>
              <a:rPr lang="en-GB" dirty="0"/>
              <a:t>/URN:NBN:no-53904</a:t>
            </a:r>
          </a:p>
        </p:txBody>
      </p:sp>
      <p:sp>
        <p:nvSpPr>
          <p:cNvPr id="4" name="Slide Number Placeholder 3"/>
          <p:cNvSpPr>
            <a:spLocks noGrp="1"/>
          </p:cNvSpPr>
          <p:nvPr>
            <p:ph type="sldNum" sz="quarter" idx="5"/>
          </p:nvPr>
        </p:nvSpPr>
        <p:spPr/>
        <p:txBody>
          <a:bodyPr/>
          <a:lstStyle/>
          <a:p>
            <a:fld id="{25B5EE77-8CAC-4815-8642-F6182C046882}" type="slidenum">
              <a:rPr lang="en-GB" smtClean="0"/>
              <a:t>36</a:t>
            </a:fld>
            <a:endParaRPr lang="en-GB"/>
          </a:p>
        </p:txBody>
      </p:sp>
    </p:spTree>
    <p:extLst>
      <p:ext uri="{BB962C8B-B14F-4D97-AF65-F5344CB8AC3E}">
        <p14:creationId xmlns:p14="http://schemas.microsoft.com/office/powerpoint/2010/main" val="360903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www.gbif.org</a:t>
            </a:r>
            <a:r>
              <a:rPr lang="en-GB" dirty="0"/>
              <a:t>/</a:t>
            </a:r>
            <a:endParaRPr lang="en-DK" dirty="0"/>
          </a:p>
        </p:txBody>
      </p:sp>
      <p:sp>
        <p:nvSpPr>
          <p:cNvPr id="4" name="Slide Number Placeholder 3"/>
          <p:cNvSpPr>
            <a:spLocks noGrp="1"/>
          </p:cNvSpPr>
          <p:nvPr>
            <p:ph type="sldNum" sz="quarter" idx="5"/>
          </p:nvPr>
        </p:nvSpPr>
        <p:spPr/>
        <p:txBody>
          <a:bodyPr/>
          <a:lstStyle/>
          <a:p>
            <a:fld id="{25B5EE77-8CAC-4815-8642-F6182C046882}" type="slidenum">
              <a:rPr lang="en-GB" smtClean="0"/>
              <a:t>3</a:t>
            </a:fld>
            <a:endParaRPr lang="en-GB"/>
          </a:p>
        </p:txBody>
      </p:sp>
    </p:spTree>
    <p:extLst>
      <p:ext uri="{BB962C8B-B14F-4D97-AF65-F5344CB8AC3E}">
        <p14:creationId xmlns:p14="http://schemas.microsoft.com/office/powerpoint/2010/main" val="378919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map is fully editable. This map is a grouped element of all the countries in the world. All the countries are named correctly and can be accessed and selected via the </a:t>
            </a:r>
            <a:r>
              <a:rPr lang="en-GB" b="1" dirty="0"/>
              <a:t>Selection Pane. There are ways you can edit and make changes to the map. But please remember to always make a copy of the map on your slide and never make changes to the toolkit version. </a:t>
            </a:r>
            <a:r>
              <a:rPr lang="en-GB" b="0" dirty="0"/>
              <a:t>Please take a look at the next few slides to find out different ways of editing this map.</a:t>
            </a:r>
          </a:p>
        </p:txBody>
      </p:sp>
      <p:sp>
        <p:nvSpPr>
          <p:cNvPr id="4" name="Slide Number Placeholder 3"/>
          <p:cNvSpPr>
            <a:spLocks noGrp="1"/>
          </p:cNvSpPr>
          <p:nvPr>
            <p:ph type="sldNum" sz="quarter" idx="5"/>
          </p:nvPr>
        </p:nvSpPr>
        <p:spPr/>
        <p:txBody>
          <a:bodyPr/>
          <a:lstStyle/>
          <a:p>
            <a:fld id="{25B5EE77-8CAC-4815-8642-F6182C046882}" type="slidenum">
              <a:rPr lang="en-GB" smtClean="0"/>
              <a:t>4</a:t>
            </a:fld>
            <a:endParaRPr lang="en-GB"/>
          </a:p>
        </p:txBody>
      </p:sp>
    </p:spTree>
    <p:extLst>
      <p:ext uri="{BB962C8B-B14F-4D97-AF65-F5344CB8AC3E}">
        <p14:creationId xmlns:p14="http://schemas.microsoft.com/office/powerpoint/2010/main" val="170453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www.gbif.org</a:t>
            </a:r>
            <a:r>
              <a:rPr lang="en-US" dirty="0"/>
              <a:t>/resource/80635</a:t>
            </a:r>
          </a:p>
          <a:p>
            <a:r>
              <a:rPr lang="en-US" dirty="0"/>
              <a:t>http://</a:t>
            </a:r>
            <a:r>
              <a:rPr lang="en-US" dirty="0" err="1"/>
              <a:t>www.gbif.org</a:t>
            </a:r>
            <a:r>
              <a:rPr lang="en-US" dirty="0"/>
              <a:t>/publishing-data/summary</a:t>
            </a:r>
          </a:p>
          <a:p>
            <a:r>
              <a:rPr lang="en-US" dirty="0"/>
              <a:t>http://</a:t>
            </a:r>
            <a:r>
              <a:rPr lang="en-US" dirty="0" err="1"/>
              <a:t>www.gbif.org</a:t>
            </a:r>
            <a:r>
              <a:rPr lang="en-US" dirty="0"/>
              <a:t>/publishing-data/request-endorsement#/intro</a:t>
            </a:r>
          </a:p>
          <a:p>
            <a:r>
              <a:rPr lang="en-US" dirty="0"/>
              <a:t>https://</a:t>
            </a:r>
            <a:r>
              <a:rPr lang="en-US" dirty="0" err="1"/>
              <a:t>www.gbif.org</a:t>
            </a:r>
            <a:r>
              <a:rPr lang="en-US" dirty="0"/>
              <a:t>/publisher/f314b0b0-e3dc-11d9-8d81-b8a03c50a862/metrics</a:t>
            </a:r>
          </a:p>
          <a:p>
            <a:endParaRPr lang="en-NO" dirty="0"/>
          </a:p>
        </p:txBody>
      </p:sp>
      <p:sp>
        <p:nvSpPr>
          <p:cNvPr id="4" name="Slide Number Placeholder 3"/>
          <p:cNvSpPr>
            <a:spLocks noGrp="1"/>
          </p:cNvSpPr>
          <p:nvPr>
            <p:ph type="sldNum" sz="quarter" idx="5"/>
          </p:nvPr>
        </p:nvSpPr>
        <p:spPr/>
        <p:txBody>
          <a:bodyPr/>
          <a:lstStyle/>
          <a:p>
            <a:fld id="{25B5EE77-8CAC-4815-8642-F6182C046882}" type="slidenum">
              <a:rPr lang="en-GB" smtClean="0"/>
              <a:t>5</a:t>
            </a:fld>
            <a:endParaRPr lang="en-GB"/>
          </a:p>
        </p:txBody>
      </p:sp>
    </p:spTree>
    <p:extLst>
      <p:ext uri="{BB962C8B-B14F-4D97-AF65-F5344CB8AC3E}">
        <p14:creationId xmlns:p14="http://schemas.microsoft.com/office/powerpoint/2010/main" val="1096973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hlinkClick r:id="rId3">
                  <a:extLst>
                    <a:ext uri="{A12FA001-AC4F-418D-AE19-62706E023703}">
                      <ahyp:hlinkClr xmlns:ahyp="http://schemas.microsoft.com/office/drawing/2018/hyperlinkcolor" val="tx"/>
                    </a:ext>
                  </a:extLst>
                </a:hlinkClick>
              </a:rPr>
              <a:t>https://www.gbif.org/publisher/f314b0b0-e3dc-11d9-8d81-b8a03c50a862/metrics</a:t>
            </a:r>
            <a:r>
              <a:rPr lang="en-GB" dirty="0">
                <a:solidFill>
                  <a:schemeClr val="bg1"/>
                </a:solidFill>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https://analytics-</a:t>
            </a:r>
            <a:r>
              <a:rPr lang="en-GB" dirty="0" err="1"/>
              <a:t>files.gbif.org</a:t>
            </a:r>
            <a:r>
              <a:rPr lang="en-GB" dirty="0"/>
              <a:t>/country/NO/</a:t>
            </a:r>
            <a:r>
              <a:rPr lang="en-GB" dirty="0" err="1"/>
              <a:t>GBIF_CountryReport_NO.pdf</a:t>
            </a:r>
            <a:endParaRPr lang="en-NO" dirty="0"/>
          </a:p>
        </p:txBody>
      </p:sp>
      <p:sp>
        <p:nvSpPr>
          <p:cNvPr id="4" name="Slide Number Placeholder 3"/>
          <p:cNvSpPr>
            <a:spLocks noGrp="1"/>
          </p:cNvSpPr>
          <p:nvPr>
            <p:ph type="sldNum" sz="quarter" idx="5"/>
          </p:nvPr>
        </p:nvSpPr>
        <p:spPr/>
        <p:txBody>
          <a:bodyPr/>
          <a:lstStyle/>
          <a:p>
            <a:fld id="{25B5EE77-8CAC-4815-8642-F6182C046882}" type="slidenum">
              <a:rPr lang="en-GB" smtClean="0"/>
              <a:t>6</a:t>
            </a:fld>
            <a:endParaRPr lang="en-GB"/>
          </a:p>
        </p:txBody>
      </p:sp>
    </p:spTree>
    <p:extLst>
      <p:ext uri="{BB962C8B-B14F-4D97-AF65-F5344CB8AC3E}">
        <p14:creationId xmlns:p14="http://schemas.microsoft.com/office/powerpoint/2010/main" val="1091914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Trebuchet MS" charset="0"/>
              </a:rPr>
              <a:t>Researchers and students from the University of Oslo publish 4 651 363 species occurrence data in GBIF (updated 2023-05-15)</a:t>
            </a:r>
          </a:p>
          <a:p>
            <a:r>
              <a:rPr lang="en-US" baseline="0" dirty="0"/>
              <a:t>map updated 2023-05-15</a:t>
            </a:r>
          </a:p>
          <a:p>
            <a:r>
              <a:rPr lang="en-US" baseline="0" dirty="0"/>
              <a:t>https://</a:t>
            </a:r>
            <a:r>
              <a:rPr lang="en-US" baseline="0" dirty="0" err="1"/>
              <a:t>www.gbif.org</a:t>
            </a:r>
            <a:r>
              <a:rPr lang="en-US" baseline="0" dirty="0"/>
              <a:t>/occurrence/</a:t>
            </a:r>
            <a:r>
              <a:rPr lang="en-US" baseline="0" dirty="0" err="1"/>
              <a:t>map?has_coordinate</a:t>
            </a:r>
            <a:r>
              <a:rPr lang="en-US" baseline="0" dirty="0"/>
              <a:t>=</a:t>
            </a:r>
            <a:r>
              <a:rPr lang="en-US" baseline="0" dirty="0" err="1"/>
              <a:t>true&amp;has_geospatial_issue</a:t>
            </a:r>
            <a:r>
              <a:rPr lang="en-US" baseline="0" dirty="0"/>
              <a:t>=</a:t>
            </a:r>
            <a:r>
              <a:rPr lang="en-US" baseline="0" dirty="0" err="1"/>
              <a:t>false&amp;publishing_org</a:t>
            </a:r>
            <a:r>
              <a:rPr lang="en-US" baseline="0" dirty="0"/>
              <a:t>=f314b0b0-e3dc-11d9-8d81-b8a03c50a862</a:t>
            </a:r>
          </a:p>
          <a:p>
            <a:r>
              <a:rPr lang="en-US" baseline="0" dirty="0"/>
              <a:t>https://</a:t>
            </a:r>
            <a:r>
              <a:rPr lang="en-US" baseline="0" dirty="0" err="1"/>
              <a:t>www.gbif.org</a:t>
            </a:r>
            <a:r>
              <a:rPr lang="en-US" baseline="0" dirty="0"/>
              <a:t>/publisher/f314b0b0-e3dc-11d9-8d81-b8a03c50a862/metrics</a:t>
            </a:r>
          </a:p>
        </p:txBody>
      </p:sp>
      <p:sp>
        <p:nvSpPr>
          <p:cNvPr id="4" name="Slide Number Placeholder 3"/>
          <p:cNvSpPr>
            <a:spLocks noGrp="1"/>
          </p:cNvSpPr>
          <p:nvPr>
            <p:ph type="sldNum" sz="quarter" idx="10"/>
          </p:nvPr>
        </p:nvSpPr>
        <p:spPr/>
        <p:txBody>
          <a:bodyPr/>
          <a:lstStyle/>
          <a:p>
            <a:fld id="{29E35CD9-104A-884E-BC52-5CC6FF5D56A9}" type="slidenum">
              <a:rPr lang="en-US" smtClean="0"/>
              <a:pPr/>
              <a:t>7</a:t>
            </a:fld>
            <a:endParaRPr lang="en-US"/>
          </a:p>
        </p:txBody>
      </p:sp>
    </p:spTree>
    <p:extLst>
      <p:ext uri="{BB962C8B-B14F-4D97-AF65-F5344CB8AC3E}">
        <p14:creationId xmlns:p14="http://schemas.microsoft.com/office/powerpoint/2010/main" val="275324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Trebuchet MS" charset="0"/>
              </a:rPr>
              <a:t>Researchers and students from the University of Oslo publish 4 651 363 species occurrence data in GBIF (updated 2023-05-15)</a:t>
            </a:r>
          </a:p>
          <a:p>
            <a:r>
              <a:rPr lang="en-US" baseline="0" dirty="0"/>
              <a:t>map updated 2023-05-15</a:t>
            </a:r>
          </a:p>
          <a:p>
            <a:r>
              <a:rPr lang="en-US" baseline="0" dirty="0"/>
              <a:t>https://</a:t>
            </a:r>
            <a:r>
              <a:rPr lang="en-US" baseline="0" dirty="0" err="1"/>
              <a:t>www.gbif.org</a:t>
            </a:r>
            <a:r>
              <a:rPr lang="en-US" baseline="0" dirty="0"/>
              <a:t>/publisher/f314b0b0-e3dc-11d9-8d81-b8a03c50a862/metrics</a:t>
            </a:r>
          </a:p>
          <a:p>
            <a:r>
              <a:rPr lang="en-US" baseline="0" dirty="0"/>
              <a:t>https://</a:t>
            </a:r>
            <a:r>
              <a:rPr lang="en-US" baseline="0" dirty="0" err="1"/>
              <a:t>www.gbif.org</a:t>
            </a:r>
            <a:r>
              <a:rPr lang="en-US" baseline="0" dirty="0"/>
              <a:t>/occurrence/</a:t>
            </a:r>
            <a:r>
              <a:rPr lang="en-US" baseline="0" dirty="0" err="1"/>
              <a:t>map?has_coordinate</a:t>
            </a:r>
            <a:r>
              <a:rPr lang="en-US" baseline="0" dirty="0"/>
              <a:t>=</a:t>
            </a:r>
            <a:r>
              <a:rPr lang="en-US" baseline="0" dirty="0" err="1"/>
              <a:t>true&amp;has_geospatial_issue</a:t>
            </a:r>
            <a:r>
              <a:rPr lang="en-US" baseline="0" dirty="0"/>
              <a:t>=</a:t>
            </a:r>
            <a:r>
              <a:rPr lang="en-US" baseline="0" dirty="0" err="1"/>
              <a:t>false&amp;publishing_org</a:t>
            </a:r>
            <a:r>
              <a:rPr lang="en-US" baseline="0" dirty="0"/>
              <a:t>=f314b0b0-e3dc-11d9-8d81-b8a03c50a862</a:t>
            </a:r>
          </a:p>
        </p:txBody>
      </p:sp>
      <p:sp>
        <p:nvSpPr>
          <p:cNvPr id="4" name="Slide Number Placeholder 3"/>
          <p:cNvSpPr>
            <a:spLocks noGrp="1"/>
          </p:cNvSpPr>
          <p:nvPr>
            <p:ph type="sldNum" sz="quarter" idx="10"/>
          </p:nvPr>
        </p:nvSpPr>
        <p:spPr/>
        <p:txBody>
          <a:bodyPr/>
          <a:lstStyle/>
          <a:p>
            <a:fld id="{29E35CD9-104A-884E-BC52-5CC6FF5D56A9}" type="slidenum">
              <a:rPr lang="en-US" smtClean="0"/>
              <a:pPr/>
              <a:t>8</a:t>
            </a:fld>
            <a:endParaRPr lang="en-US"/>
          </a:p>
        </p:txBody>
      </p:sp>
    </p:spTree>
    <p:extLst>
      <p:ext uri="{BB962C8B-B14F-4D97-AF65-F5344CB8AC3E}">
        <p14:creationId xmlns:p14="http://schemas.microsoft.com/office/powerpoint/2010/main" val="75573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hlinkClick r:id="rId3">
                  <a:extLst>
                    <a:ext uri="{A12FA001-AC4F-418D-AE19-62706E023703}">
                      <ahyp:hlinkClr xmlns:ahyp="http://schemas.microsoft.com/office/drawing/2018/hyperlinkcolor" val="tx"/>
                    </a:ext>
                  </a:extLst>
                </a:hlinkClick>
              </a:rPr>
              <a:t>https://www.gbif.org/resource/search?contentType=literature&amp;countriesOfResearcher=NO&amp;peerReview=true</a:t>
            </a:r>
            <a:r>
              <a:rPr lang="en-GB" dirty="0">
                <a:solidFill>
                  <a:schemeClr val="bg1"/>
                </a:solidFill>
              </a:rPr>
              <a:t> </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www.gbif.org</a:t>
            </a:r>
            <a:r>
              <a:rPr lang="en-GB" sz="1200" b="0" i="0" kern="1200" dirty="0">
                <a:solidFill>
                  <a:schemeClr val="tx1"/>
                </a:solidFill>
                <a:effectLst/>
                <a:latin typeface="+mn-lt"/>
                <a:ea typeface="+mn-ea"/>
                <a:cs typeface="+mn-cs"/>
              </a:rPr>
              <a:t>/resource/</a:t>
            </a:r>
            <a:r>
              <a:rPr lang="en-GB" sz="1200" b="0" i="0" kern="1200" dirty="0" err="1">
                <a:solidFill>
                  <a:schemeClr val="tx1"/>
                </a:solidFill>
                <a:effectLst/>
                <a:latin typeface="+mn-lt"/>
                <a:ea typeface="+mn-ea"/>
                <a:cs typeface="+mn-cs"/>
              </a:rPr>
              <a:t>search?contentType</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literature&amp;year</a:t>
            </a:r>
            <a:r>
              <a:rPr lang="en-GB" sz="1200" b="0" i="0" kern="1200" dirty="0">
                <a:solidFill>
                  <a:schemeClr val="tx1"/>
                </a:solidFill>
                <a:effectLst/>
                <a:latin typeface="+mn-lt"/>
                <a:ea typeface="+mn-ea"/>
                <a:cs typeface="+mn-cs"/>
              </a:rPr>
              <a:t>=2023,2023&amp;countriesOfResearcher=</a:t>
            </a:r>
            <a:r>
              <a:rPr lang="en-GB" sz="1200" b="0" i="0" kern="1200" dirty="0" err="1">
                <a:solidFill>
                  <a:schemeClr val="tx1"/>
                </a:solidFill>
                <a:effectLst/>
                <a:latin typeface="+mn-lt"/>
                <a:ea typeface="+mn-ea"/>
                <a:cs typeface="+mn-cs"/>
              </a:rPr>
              <a:t>NO&amp;peerReview</a:t>
            </a:r>
            <a:r>
              <a:rPr lang="en-GB" sz="1200" b="0" i="0" kern="1200" dirty="0">
                <a:solidFill>
                  <a:schemeClr val="tx1"/>
                </a:solidFill>
                <a:effectLst/>
                <a:latin typeface="+mn-lt"/>
                <a:ea typeface="+mn-ea"/>
                <a:cs typeface="+mn-cs"/>
              </a:rPr>
              <a:t>=true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nb-NO" dirty="0">
                <a:solidFill>
                  <a:srgbClr val="FFFF00"/>
                </a:solidFill>
              </a:rPr>
              <a:t>(</a:t>
            </a:r>
            <a:r>
              <a:rPr lang="nb-NO" dirty="0" err="1">
                <a:solidFill>
                  <a:srgbClr val="FFFF00"/>
                </a:solidFill>
              </a:rPr>
              <a:t>are</a:t>
            </a:r>
            <a:r>
              <a:rPr lang="nb-NO" dirty="0">
                <a:solidFill>
                  <a:srgbClr val="FFFF00"/>
                </a:solidFill>
              </a:rPr>
              <a:t> </a:t>
            </a:r>
            <a:r>
              <a:rPr lang="nb-NO" dirty="0" err="1">
                <a:solidFill>
                  <a:srgbClr val="FFFF00"/>
                </a:solidFill>
              </a:rPr>
              <a:t>we</a:t>
            </a:r>
            <a:r>
              <a:rPr lang="nb-NO" dirty="0">
                <a:solidFill>
                  <a:srgbClr val="FFFF00"/>
                </a:solidFill>
              </a:rPr>
              <a:t> </a:t>
            </a:r>
            <a:r>
              <a:rPr lang="nb-NO" dirty="0" err="1">
                <a:solidFill>
                  <a:srgbClr val="FFFF00"/>
                </a:solidFill>
              </a:rPr>
              <a:t>able</a:t>
            </a:r>
            <a:r>
              <a:rPr lang="nb-NO" dirty="0">
                <a:solidFill>
                  <a:srgbClr val="FFFF00"/>
                </a:solidFill>
              </a:rPr>
              <a:t> to make a breakdown for UiO </a:t>
            </a:r>
            <a:r>
              <a:rPr lang="nb-NO" dirty="0" err="1">
                <a:solidFill>
                  <a:srgbClr val="FFFF00"/>
                </a:solidFill>
              </a:rPr>
              <a:t>researchers</a:t>
            </a:r>
            <a:r>
              <a:rPr lang="nb-NO" dirty="0">
                <a:solidFill>
                  <a:srgbClr val="FFFF00"/>
                </a:solidFill>
              </a:rPr>
              <a:t>...?????)</a:t>
            </a:r>
            <a:endParaRPr lang="en-NO" dirty="0">
              <a:solidFill>
                <a:srgbClr val="FFFF00"/>
              </a:solidFill>
            </a:endParaRPr>
          </a:p>
          <a:p>
            <a:r>
              <a:rPr lang="nb-NO" dirty="0" err="1">
                <a:solidFill>
                  <a:schemeClr val="bg1"/>
                </a:solidFill>
              </a:rPr>
              <a:t>Researchers</a:t>
            </a:r>
            <a:r>
              <a:rPr lang="nb-NO" dirty="0">
                <a:solidFill>
                  <a:schemeClr val="bg1"/>
                </a:solidFill>
              </a:rPr>
              <a:t> and students from UiO </a:t>
            </a:r>
            <a:r>
              <a:rPr lang="nb-NO" dirty="0" err="1">
                <a:solidFill>
                  <a:schemeClr val="bg1"/>
                </a:solidFill>
              </a:rPr>
              <a:t>reuse</a:t>
            </a:r>
            <a:r>
              <a:rPr lang="nb-NO" dirty="0">
                <a:solidFill>
                  <a:schemeClr val="bg1"/>
                </a:solidFill>
              </a:rPr>
              <a:t> and  </a:t>
            </a:r>
            <a:r>
              <a:rPr lang="nb-NO" dirty="0" err="1">
                <a:solidFill>
                  <a:schemeClr val="bg1"/>
                </a:solidFill>
              </a:rPr>
              <a:t>cites</a:t>
            </a:r>
            <a:r>
              <a:rPr lang="nb-NO" dirty="0">
                <a:solidFill>
                  <a:schemeClr val="bg1"/>
                </a:solidFill>
              </a:rPr>
              <a:t> ???? GBIF-</a:t>
            </a:r>
            <a:r>
              <a:rPr lang="nb-NO" dirty="0" err="1">
                <a:solidFill>
                  <a:schemeClr val="bg1"/>
                </a:solidFill>
              </a:rPr>
              <a:t>mediated</a:t>
            </a:r>
            <a:r>
              <a:rPr lang="nb-NO" dirty="0">
                <a:solidFill>
                  <a:schemeClr val="bg1"/>
                </a:solidFill>
              </a:rPr>
              <a:t>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O" dirty="0"/>
          </a:p>
        </p:txBody>
      </p:sp>
      <p:sp>
        <p:nvSpPr>
          <p:cNvPr id="4" name="Slide Number Placeholder 3"/>
          <p:cNvSpPr>
            <a:spLocks noGrp="1"/>
          </p:cNvSpPr>
          <p:nvPr>
            <p:ph type="sldNum" sz="quarter" idx="5"/>
          </p:nvPr>
        </p:nvSpPr>
        <p:spPr/>
        <p:txBody>
          <a:bodyPr/>
          <a:lstStyle/>
          <a:p>
            <a:fld id="{25B5EE77-8CAC-4815-8642-F6182C046882}" type="slidenum">
              <a:rPr lang="en-GB" smtClean="0"/>
              <a:t>9</a:t>
            </a:fld>
            <a:endParaRPr lang="en-GB"/>
          </a:p>
        </p:txBody>
      </p:sp>
    </p:spTree>
    <p:extLst>
      <p:ext uri="{BB962C8B-B14F-4D97-AF65-F5344CB8AC3E}">
        <p14:creationId xmlns:p14="http://schemas.microsoft.com/office/powerpoint/2010/main" val="312897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hyperlink" Target="https://www.gbif.org/document/81771" TargetMode="External"/><Relationship Id="rId4" Type="http://schemas.openxmlformats.org/officeDocument/2006/relationships/hyperlink" Target="https://fonts.google.com/specimen/Roboto"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C52BBC5-169E-4214-99CF-56ADEEFC3C49}"/>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67C9EF-E4ED-49C9-9B07-5FC1BAEFAEE6}"/>
              </a:ext>
            </a:extLst>
          </p:cNvPr>
          <p:cNvSpPr>
            <a:spLocks noGrp="1"/>
          </p:cNvSpPr>
          <p:nvPr>
            <p:ph type="title" hasCustomPrompt="1"/>
          </p:nvPr>
        </p:nvSpPr>
        <p:spPr/>
        <p:txBody>
          <a:bodyPr/>
          <a:lstStyle/>
          <a:p>
            <a:r>
              <a:rPr lang="en-US" dirty="0"/>
              <a:t>Instructions: Delete before presenting</a:t>
            </a:r>
            <a:endParaRPr lang="en-GB" dirty="0"/>
          </a:p>
        </p:txBody>
      </p:sp>
      <p:pic>
        <p:nvPicPr>
          <p:cNvPr id="19" name="Picture 18">
            <a:extLst>
              <a:ext uri="{FF2B5EF4-FFF2-40B4-BE49-F238E27FC236}">
                <a16:creationId xmlns:a16="http://schemas.microsoft.com/office/drawing/2014/main" id="{EF352300-3E9B-CC4E-9134-D3B7F9FA3A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
        <p:nvSpPr>
          <p:cNvPr id="4" name="TextBox 3">
            <a:extLst>
              <a:ext uri="{FF2B5EF4-FFF2-40B4-BE49-F238E27FC236}">
                <a16:creationId xmlns:a16="http://schemas.microsoft.com/office/drawing/2014/main" id="{0E1B3963-E43D-1645-A420-FE7FEAB74CB7}"/>
              </a:ext>
            </a:extLst>
          </p:cNvPr>
          <p:cNvSpPr txBox="1"/>
          <p:nvPr userDrawn="1"/>
        </p:nvSpPr>
        <p:spPr>
          <a:xfrm>
            <a:off x="8023860" y="1206013"/>
            <a:ext cx="3904615" cy="4885165"/>
          </a:xfrm>
          <a:prstGeom prst="rect">
            <a:avLst/>
          </a:prstGeom>
          <a:noFill/>
        </p:spPr>
        <p:txBody>
          <a:bodyPr wrap="square" lIns="72000" tIns="72000" rIns="72000" bIns="72000" rtlCol="0">
            <a:spAutoFit/>
          </a:bodyPr>
          <a:lstStyle/>
          <a:p>
            <a:pPr marL="0" indent="0">
              <a:buNone/>
            </a:pPr>
            <a:r>
              <a:rPr lang="en-GB" sz="1400" b="1" dirty="0">
                <a:solidFill>
                  <a:schemeClr val="bg1"/>
                </a:solidFill>
                <a:latin typeface="Roboto" panose="02000000000000000000" pitchFamily="2" charset="0"/>
                <a:ea typeface="Roboto" panose="02000000000000000000" pitchFamily="2" charset="0"/>
                <a:cs typeface="Roboto" panose="02000000000000000000" pitchFamily="2" charset="0"/>
              </a:rPr>
              <a:t>This template includes the following layouts:</a:t>
            </a:r>
          </a:p>
          <a:p>
            <a:pPr marL="0" indent="0">
              <a:buNone/>
            </a:pPr>
            <a:endParaRPr lang="en-GB"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Cover slide (three options)</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Title and content</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Title only</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Blank</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Full-size image</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Colour background dividers/accents (five options)</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Colour background for the editable map</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Title only with background art</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Four-column image and text</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Two column image and text above full-width image and text</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Section break/accent (three options)</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Screenshot (two options)</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Divider with background art and image (five options)</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Thank you slide (five options)</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Partner logo slides (two options)</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Testimonial</a:t>
            </a:r>
          </a:p>
          <a:p>
            <a:pPr marL="180975" indent="-180975" algn="l">
              <a:buClr>
                <a:schemeClr val="accent1"/>
              </a:buClr>
              <a:buFont typeface="Arial" panose="020B0604020202020204" pitchFamily="34" charset="0"/>
              <a:buChar char="•"/>
            </a:pPr>
            <a:endParaRPr lang="en-GB" sz="1400" dirty="0">
              <a:solidFill>
                <a:schemeClr val="bg1"/>
              </a:solidFill>
            </a:endParaRPr>
          </a:p>
        </p:txBody>
      </p:sp>
      <p:sp>
        <p:nvSpPr>
          <p:cNvPr id="5" name="TextBox 4">
            <a:extLst>
              <a:ext uri="{FF2B5EF4-FFF2-40B4-BE49-F238E27FC236}">
                <a16:creationId xmlns:a16="http://schemas.microsoft.com/office/drawing/2014/main" id="{601C9C07-41DD-2E42-A15F-161C8D1F1C9D}"/>
              </a:ext>
            </a:extLst>
          </p:cNvPr>
          <p:cNvSpPr txBox="1"/>
          <p:nvPr userDrawn="1"/>
        </p:nvSpPr>
        <p:spPr>
          <a:xfrm>
            <a:off x="227013" y="1196977"/>
            <a:ext cx="7465377" cy="5100609"/>
          </a:xfrm>
          <a:prstGeom prst="rect">
            <a:avLst/>
          </a:prstGeom>
          <a:noFill/>
        </p:spPr>
        <p:txBody>
          <a:bodyPr wrap="square" lIns="72000" tIns="72000" rIns="72000" bIns="72000" rtlCol="0">
            <a:spAutoFit/>
          </a:bodyPr>
          <a:lstStyle/>
          <a:p>
            <a:pPr marL="0" indent="0">
              <a:buNone/>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This PowerPoint template is intended for use in creating new slide decks from scratch: all slide layouts can be accessed and applied in the </a:t>
            </a:r>
            <a:r>
              <a:rPr lang="en-GB" sz="1400" b="0" dirty="0">
                <a:solidFill>
                  <a:schemeClr val="bg1"/>
                </a:solidFill>
                <a:latin typeface="Roboto" panose="02000000000000000000" pitchFamily="2" charset="0"/>
                <a:ea typeface="Roboto" panose="02000000000000000000" pitchFamily="2" charset="0"/>
                <a:cs typeface="Roboto" panose="02000000000000000000" pitchFamily="2" charset="0"/>
              </a:rPr>
              <a:t>Home &gt; Layout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toolbar. It also serves as the vehicle for importing old slides into the new format. </a:t>
            </a:r>
          </a:p>
          <a:p>
            <a:pPr marL="0" indent="0">
              <a:buNone/>
            </a:pPr>
            <a:endParaRPr lang="en-GB"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Roboto" panose="02000000000000000000" pitchFamily="2" charset="0"/>
                <a:ea typeface="Roboto" panose="02000000000000000000" pitchFamily="2" charset="0"/>
                <a:cs typeface="Roboto" panose="02000000000000000000" pitchFamily="2" charset="0"/>
              </a:rPr>
              <a:t>To get started, please download and review the GBIF </a:t>
            </a:r>
            <a:r>
              <a:rPr lang="en-GB" sz="1400" b="1" dirty="0" err="1">
                <a:solidFill>
                  <a:schemeClr val="bg1"/>
                </a:solidFill>
                <a:latin typeface="Roboto" panose="02000000000000000000" pitchFamily="2" charset="0"/>
                <a:ea typeface="Roboto" panose="02000000000000000000" pitchFamily="2" charset="0"/>
                <a:cs typeface="Roboto" panose="02000000000000000000" pitchFamily="2" charset="0"/>
              </a:rPr>
              <a:t>Powerpoint</a:t>
            </a:r>
            <a:r>
              <a:rPr lang="en-GB" sz="1400" b="1" dirty="0">
                <a:solidFill>
                  <a:schemeClr val="bg1"/>
                </a:solidFill>
                <a:latin typeface="Roboto" panose="02000000000000000000" pitchFamily="2" charset="0"/>
                <a:ea typeface="Roboto" panose="02000000000000000000" pitchFamily="2" charset="0"/>
                <a:cs typeface="Roboto" panose="02000000000000000000" pitchFamily="2" charset="0"/>
              </a:rPr>
              <a:t> Toolkit</a:t>
            </a:r>
            <a:r>
              <a:rPr lang="en-GB" sz="1400" b="0" dirty="0">
                <a:solidFill>
                  <a:schemeClr val="bg1"/>
                </a:solidFill>
                <a:latin typeface="Roboto" panose="02000000000000000000" pitchFamily="2" charset="0"/>
                <a:ea typeface="Roboto" panose="02000000000000000000" pitchFamily="2" charset="0"/>
                <a:cs typeface="Roboto" panose="02000000000000000000" pitchFamily="2" charset="0"/>
              </a:rPr>
              <a:t>, which is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located in </a:t>
            </a:r>
            <a:r>
              <a:rPr lang="en-GB" sz="1400" b="0" dirty="0">
                <a:solidFill>
                  <a:schemeClr val="bg1"/>
                </a:solidFill>
                <a:latin typeface="Roboto" panose="02000000000000000000" pitchFamily="2" charset="0"/>
                <a:ea typeface="Roboto" panose="02000000000000000000" pitchFamily="2" charset="0"/>
                <a:cs typeface="Roboto" panose="02000000000000000000" pitchFamily="2" charset="0"/>
              </a:rPr>
              <a:t>Box &gt; Communications &gt; PPT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(GBIF-Toolkit_v1.pptx). This presentation provides instructions on how to use and customize the various design elements consistently in this template and across your presentations, e.g. changing the map on a title slide, etc. The file also provides access to additional graphic elements—such as tables, charts, icons, editable maps, quote boxes, photo grids and timelines.</a:t>
            </a:r>
          </a:p>
          <a:p>
            <a:pPr marL="0" indent="0">
              <a:buNone/>
            </a:pPr>
            <a:endParaRPr lang="en-GB" sz="14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b="1" dirty="0">
                <a:solidFill>
                  <a:schemeClr val="bg1"/>
                </a:solidFill>
                <a:latin typeface="Roboto" panose="02000000000000000000" pitchFamily="2" charset="0"/>
                <a:ea typeface="Roboto" panose="02000000000000000000" pitchFamily="2" charset="0"/>
                <a:cs typeface="Roboto" panose="02000000000000000000" pitchFamily="2" charset="0"/>
              </a:rPr>
              <a:t>Please install Roboto</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 a free Google Font family, on your local machine to ensure consistent display (it’s the same font  we use on </a:t>
            </a:r>
            <a:r>
              <a:rPr lang="en-GB" sz="1400" dirty="0" err="1">
                <a:solidFill>
                  <a:schemeClr val="bg1"/>
                </a:solidFill>
                <a:latin typeface="Roboto" panose="02000000000000000000" pitchFamily="2" charset="0"/>
                <a:ea typeface="Roboto" panose="02000000000000000000" pitchFamily="2" charset="0"/>
                <a:cs typeface="Roboto" panose="02000000000000000000" pitchFamily="2" charset="0"/>
              </a:rPr>
              <a:t>GBIF.org</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 Download the Zip archive from </a:t>
            </a:r>
            <a:r>
              <a:rPr lang="en-GB" sz="1400" b="0" dirty="0">
                <a:solidFill>
                  <a:schemeClr val="bg1"/>
                </a:solidFill>
                <a:latin typeface="Roboto" panose="02000000000000000000" pitchFamily="2" charset="0"/>
                <a:ea typeface="Roboto" panose="02000000000000000000" pitchFamily="2" charset="0"/>
                <a:cs typeface="Roboto" panose="02000000000000000000" pitchFamily="2" charset="0"/>
              </a:rPr>
              <a:t>Box &gt; Communications &gt; PPT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or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https://fonts.google.com/specimen/Roboto</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 To install,</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Windows users: select the font files, right-click and select Install</a:t>
            </a:r>
          </a:p>
          <a:p>
            <a:pPr marL="285750" indent="-285750">
              <a:buFont typeface="Arial" panose="020B0604020202020204" pitchFamily="34" charset="0"/>
              <a:buChar char="•"/>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Mac users: select the font files, control-click and select Open with…Font Book</a:t>
            </a:r>
          </a:p>
          <a:p>
            <a:pPr marL="0" indent="0">
              <a:buNone/>
            </a:pPr>
            <a:endParaRPr lang="en-GB"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Several of the ’standard’ GBIF slides that receive regular updates (e.g. ‘By the numbers’, literature tracking, and other charts) are best copied from from the update deck, which is here: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https://www.gbif.org/document/81771</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    </a:t>
            </a:r>
          </a:p>
          <a:p>
            <a:pPr marL="0" indent="0">
              <a:buNone/>
            </a:pPr>
            <a:endParaRPr lang="en-GB"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Finally, the last seven slide layouts are not intended for use; instead, they are there to ease the pain importing and reformatting old slides as much as possible.</a:t>
            </a:r>
          </a:p>
        </p:txBody>
      </p:sp>
    </p:spTree>
    <p:custDataLst>
      <p:tags r:id="rId1"/>
    </p:custDataLst>
    <p:extLst>
      <p:ext uri="{BB962C8B-B14F-4D97-AF65-F5344CB8AC3E}">
        <p14:creationId xmlns:p14="http://schemas.microsoft.com/office/powerpoint/2010/main" val="392420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blank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6">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B0C8F501-708C-4890-BEE6-6054BB493FAF}"/>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44C660AD-23E9-CA43-8B79-AD592EE9956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8E3A5709-3018-5B49-9F8D-9FB2D03C8611}"/>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143325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blank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5">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07631108-919C-4247-AF2F-AE1E76F427BD}"/>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EC749DBC-A649-A647-8B5F-94C10F89FA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70FCC175-F746-FF46-BFB1-53770E219BFE}"/>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77663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blank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4">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14293BC4-5535-41C1-AC3A-1196BD4A8B31}"/>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547C0880-3B14-264D-BBE1-9EAB9018E8C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DA0F133C-5E17-4646-B074-4AA751179143}"/>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428088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3">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B52B7111-31F7-9248-9141-CCB1ABDFCDB6}"/>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686091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p-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
        <p:nvSpPr>
          <p:cNvPr id="9" name="Rectangle 8">
            <a:extLst>
              <a:ext uri="{FF2B5EF4-FFF2-40B4-BE49-F238E27FC236}">
                <a16:creationId xmlns:a16="http://schemas.microsoft.com/office/drawing/2014/main" id="{93225D9E-8F9E-F640-831E-8FA10D9768B7}"/>
              </a:ext>
            </a:extLst>
          </p:cNvPr>
          <p:cNvSpPr/>
          <p:nvPr userDrawn="1"/>
        </p:nvSpPr>
        <p:spPr>
          <a:xfrm>
            <a:off x="0" y="1196974"/>
            <a:ext cx="12192000" cy="4956175"/>
          </a:xfrm>
          <a:prstGeom prst="rect">
            <a:avLst/>
          </a:prstGeom>
          <a:solidFill>
            <a:schemeClr val="accent3">
              <a:lumMod val="20000"/>
              <a:lumOff val="80000"/>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99516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D7249C0-DDFD-4642-8A57-7A35FF042302}"/>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1794" t="14433" r="-1" b="6722"/>
          <a:stretch/>
        </p:blipFill>
        <p:spPr>
          <a:xfrm>
            <a:off x="-1" y="1196975"/>
            <a:ext cx="12191999" cy="4947941"/>
          </a:xfrm>
          <a:prstGeom prst="rect">
            <a:avLst/>
          </a:prstGeom>
        </p:spPr>
      </p:pic>
      <p:sp>
        <p:nvSpPr>
          <p:cNvPr id="15" name="Footer Placeholder 14">
            <a:extLst>
              <a:ext uri="{FF2B5EF4-FFF2-40B4-BE49-F238E27FC236}">
                <a16:creationId xmlns:a16="http://schemas.microsoft.com/office/drawing/2014/main" id="{D92DBF88-2368-4A3B-82DF-CF8A01385295}"/>
              </a:ext>
            </a:extLst>
          </p:cNvPr>
          <p:cNvSpPr>
            <a:spLocks noGrp="1"/>
          </p:cNvSpPr>
          <p:nvPr>
            <p:ph type="ftr" sz="quarter" idx="10"/>
          </p:nvPr>
        </p:nvSpPr>
        <p:spPr/>
        <p:txBody>
          <a:bodyPr/>
          <a:lstStyle/>
          <a:p>
            <a:endParaRPr lang="en-GB"/>
          </a:p>
        </p:txBody>
      </p:sp>
      <p:pic>
        <p:nvPicPr>
          <p:cNvPr id="16" name="Picture 15">
            <a:extLst>
              <a:ext uri="{FF2B5EF4-FFF2-40B4-BE49-F238E27FC236}">
                <a16:creationId xmlns:a16="http://schemas.microsoft.com/office/drawing/2014/main" id="{7DA1B332-4319-7947-B61E-1898FCBEC0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711899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lvl1pPr>
              <a:defRPr/>
            </a:lvl1pPr>
          </a:lstStyle>
          <a:p>
            <a:r>
              <a:rPr lang="en-US" dirty="0"/>
              <a:t>Enter title</a:t>
            </a:r>
            <a:endParaRPr lang="en-GB" dirty="0"/>
          </a:p>
        </p:txBody>
      </p:sp>
      <p:sp>
        <p:nvSpPr>
          <p:cNvPr id="7" name="Picture Placeholder 6">
            <a:extLst>
              <a:ext uri="{FF2B5EF4-FFF2-40B4-BE49-F238E27FC236}">
                <a16:creationId xmlns:a16="http://schemas.microsoft.com/office/drawing/2014/main" id="{9DE1CA3E-8E07-43D1-8EFE-5A36C3D085BD}"/>
              </a:ext>
            </a:extLst>
          </p:cNvPr>
          <p:cNvSpPr>
            <a:spLocks noGrp="1"/>
          </p:cNvSpPr>
          <p:nvPr>
            <p:ph type="pic" sz="quarter" idx="13" hasCustomPrompt="1"/>
          </p:nvPr>
        </p:nvSpPr>
        <p:spPr>
          <a:xfrm>
            <a:off x="255588" y="1196975"/>
            <a:ext cx="2828925" cy="2060575"/>
          </a:xfrm>
        </p:spPr>
        <p:txBody>
          <a:bodyPr lIns="72000" tIns="36000" rIns="72000" bIns="54000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2000" kern="1200">
                <a:solidFill>
                  <a:schemeClr val="accent5"/>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p:txBody>
      </p:sp>
      <p:sp>
        <p:nvSpPr>
          <p:cNvPr id="8" name="Picture Placeholder 6">
            <a:extLst>
              <a:ext uri="{FF2B5EF4-FFF2-40B4-BE49-F238E27FC236}">
                <a16:creationId xmlns:a16="http://schemas.microsoft.com/office/drawing/2014/main" id="{61D27F4A-37F9-4E2F-BF81-BF014B1B0138}"/>
              </a:ext>
            </a:extLst>
          </p:cNvPr>
          <p:cNvSpPr>
            <a:spLocks noGrp="1"/>
          </p:cNvSpPr>
          <p:nvPr>
            <p:ph type="pic" sz="quarter" idx="14" hasCustomPrompt="1"/>
          </p:nvPr>
        </p:nvSpPr>
        <p:spPr>
          <a:xfrm>
            <a:off x="3208867"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a:p>
            <a:endParaRPr lang="en-GB" dirty="0"/>
          </a:p>
        </p:txBody>
      </p:sp>
      <p:sp>
        <p:nvSpPr>
          <p:cNvPr id="9" name="Picture Placeholder 6">
            <a:extLst>
              <a:ext uri="{FF2B5EF4-FFF2-40B4-BE49-F238E27FC236}">
                <a16:creationId xmlns:a16="http://schemas.microsoft.com/office/drawing/2014/main" id="{45E619A7-232C-48C7-9183-7D00B13B30D1}"/>
              </a:ext>
            </a:extLst>
          </p:cNvPr>
          <p:cNvSpPr>
            <a:spLocks noGrp="1"/>
          </p:cNvSpPr>
          <p:nvPr>
            <p:ph type="pic" sz="quarter" idx="15" hasCustomPrompt="1"/>
          </p:nvPr>
        </p:nvSpPr>
        <p:spPr>
          <a:xfrm>
            <a:off x="616214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9115425"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cxnSp>
        <p:nvCxnSpPr>
          <p:cNvPr id="12" name="Straight Connector 11">
            <a:extLst>
              <a:ext uri="{FF2B5EF4-FFF2-40B4-BE49-F238E27FC236}">
                <a16:creationId xmlns:a16="http://schemas.microsoft.com/office/drawing/2014/main" id="{039558FF-EE5B-4B3D-B05F-C9F6432A95BB}"/>
              </a:ext>
            </a:extLst>
          </p:cNvPr>
          <p:cNvCxnSpPr/>
          <p:nvPr userDrawn="1"/>
        </p:nvCxnSpPr>
        <p:spPr>
          <a:xfrm>
            <a:off x="255588"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7EA6B-831F-4484-92A3-0D29740A32AF}"/>
              </a:ext>
            </a:extLst>
          </p:cNvPr>
          <p:cNvCxnSpPr/>
          <p:nvPr userDrawn="1"/>
        </p:nvCxnSpPr>
        <p:spPr>
          <a:xfrm>
            <a:off x="3208631"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2838450" cy="2441574"/>
          </a:xfrm>
        </p:spPr>
        <p:txBody>
          <a:bodyPr/>
          <a:lstStyle>
            <a:lvl1pPr marL="0" indent="0">
              <a:buNone/>
              <a:defRPr/>
            </a:lvl1pPr>
            <a:lvl2pPr marL="360363" indent="-185738">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lvl="1"/>
            <a:r>
              <a:rPr lang="en-US" dirty="0"/>
              <a:t>No more than one level of bullets here</a:t>
            </a:r>
          </a:p>
        </p:txBody>
      </p:sp>
      <p:sp>
        <p:nvSpPr>
          <p:cNvPr id="18" name="Text Placeholder 16">
            <a:extLst>
              <a:ext uri="{FF2B5EF4-FFF2-40B4-BE49-F238E27FC236}">
                <a16:creationId xmlns:a16="http://schemas.microsoft.com/office/drawing/2014/main" id="{6664D0D7-33C0-4B88-8F9F-A5D5FE9D0D20}"/>
              </a:ext>
            </a:extLst>
          </p:cNvPr>
          <p:cNvSpPr>
            <a:spLocks noGrp="1"/>
          </p:cNvSpPr>
          <p:nvPr>
            <p:ph type="body" sz="quarter" idx="18" hasCustomPrompt="1"/>
          </p:nvPr>
        </p:nvSpPr>
        <p:spPr>
          <a:xfrm>
            <a:off x="3204104" y="3543301"/>
            <a:ext cx="2838450" cy="2441574"/>
          </a:xfrm>
        </p:spPr>
        <p:txBody>
          <a:bodyPr/>
          <a:lstStyle>
            <a:lvl1pPr marL="0" indent="0">
              <a:buNone/>
              <a:defRPr/>
            </a:lvl1pPr>
            <a:lvl2pPr marL="460375" indent="-285750">
              <a:buNone/>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19" name="Text Placeholder 16">
            <a:extLst>
              <a:ext uri="{FF2B5EF4-FFF2-40B4-BE49-F238E27FC236}">
                <a16:creationId xmlns:a16="http://schemas.microsoft.com/office/drawing/2014/main" id="{EA3F3FD0-EF89-4528-ACF3-A63E5401BDF6}"/>
              </a:ext>
            </a:extLst>
          </p:cNvPr>
          <p:cNvSpPr>
            <a:spLocks noGrp="1"/>
          </p:cNvSpPr>
          <p:nvPr>
            <p:ph type="body" sz="quarter" idx="19" hasCustomPrompt="1"/>
          </p:nvPr>
        </p:nvSpPr>
        <p:spPr>
          <a:xfrm>
            <a:off x="6157384" y="3543301"/>
            <a:ext cx="2838450" cy="2441574"/>
          </a:xfrm>
        </p:spPr>
        <p:txBody>
          <a:bodyPr/>
          <a:lstStyle>
            <a:lvl1pPr marL="0" indent="0">
              <a:buNone/>
              <a:defRPr/>
            </a:lvl1pPr>
            <a:lvl2pPr marL="460375" indent="-285750">
              <a:buNone/>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20" name="Text Placeholder 16">
            <a:extLst>
              <a:ext uri="{FF2B5EF4-FFF2-40B4-BE49-F238E27FC236}">
                <a16:creationId xmlns:a16="http://schemas.microsoft.com/office/drawing/2014/main" id="{498D0F0B-7E6C-4F63-8798-3D5CBC5E8ADD}"/>
              </a:ext>
            </a:extLst>
          </p:cNvPr>
          <p:cNvSpPr>
            <a:spLocks noGrp="1"/>
          </p:cNvSpPr>
          <p:nvPr>
            <p:ph type="body" sz="quarter" idx="20" hasCustomPrompt="1"/>
          </p:nvPr>
        </p:nvSpPr>
        <p:spPr>
          <a:xfrm>
            <a:off x="9110663" y="3543301"/>
            <a:ext cx="2838450" cy="2441574"/>
          </a:xfrm>
        </p:spPr>
        <p:txBody>
          <a:bodyPr/>
          <a:lstStyle>
            <a:lvl1pPr marL="0" indent="0">
              <a:buNone/>
              <a:defRPr/>
            </a:lvl1pPr>
            <a:lvl2pPr marL="460375" indent="-285750">
              <a:buFont typeface="Arial" panose="020B0604020202020204" pitchFamily="34" charset="0"/>
              <a:buChar char="•"/>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4803F57-0C53-4BA3-BF63-B29945985223}"/>
              </a:ext>
            </a:extLst>
          </p:cNvPr>
          <p:cNvSpPr>
            <a:spLocks noGrp="1"/>
          </p:cNvSpPr>
          <p:nvPr>
            <p:ph type="ftr" sz="quarter" idx="21"/>
          </p:nvPr>
        </p:nvSpPr>
        <p:spPr/>
        <p:txBody>
          <a:bodyPr/>
          <a:lstStyle/>
          <a:p>
            <a:endParaRPr lang="en-GB"/>
          </a:p>
        </p:txBody>
      </p:sp>
      <p:pic>
        <p:nvPicPr>
          <p:cNvPr id="30" name="Picture 29">
            <a:extLst>
              <a:ext uri="{FF2B5EF4-FFF2-40B4-BE49-F238E27FC236}">
                <a16:creationId xmlns:a16="http://schemas.microsoft.com/office/drawing/2014/main" id="{690684C8-547B-9740-AE0C-88E3740753B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777324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0D20C7-121D-4310-81B9-FB5410C64F02}"/>
              </a:ext>
            </a:extLst>
          </p:cNvPr>
          <p:cNvSpPr>
            <a:spLocks noGrp="1"/>
          </p:cNvSpPr>
          <p:nvPr>
            <p:ph type="body" sz="quarter" idx="21" hasCustomPrompt="1"/>
          </p:nvPr>
        </p:nvSpPr>
        <p:spPr>
          <a:xfrm>
            <a:off x="255588" y="1196975"/>
            <a:ext cx="2828925" cy="2060575"/>
          </a:xfrm>
        </p:spPr>
        <p:txBody>
          <a:bodyPr vert="horz" lIns="91440" tIns="45720" rIns="91440" bIns="45720" rtlCol="0">
            <a:normAutofit/>
          </a:bodyPr>
          <a:lstStyle>
            <a:lvl1pPr marL="0" indent="0">
              <a:buNone/>
              <a:defRPr lang="en-US" smtClean="0"/>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lang="en-US" smtClean="0"/>
            </a:lvl2pPr>
            <a:lvl3pPr marL="914400" indent="0">
              <a:buNone/>
              <a:defRPr lang="en-US" smtClean="0"/>
            </a:lvl3pPr>
            <a:lvl4pPr marL="1371600" indent="0">
              <a:buNone/>
              <a:defRPr lang="en-US" smtClean="0"/>
            </a:lvl4pPr>
            <a:lvl5pPr marL="1828800" indent="0">
              <a:buNone/>
              <a:defRPr lang="en-GB"/>
            </a:lvl5pPr>
          </a:lstStyle>
          <a:p>
            <a:pPr marL="228600" lvl="0" indent="-22860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p>
            <a:r>
              <a:rPr lang="en-US" dirty="0"/>
              <a:t>Enter title</a:t>
            </a:r>
            <a:endParaRPr lang="en-GB" dirty="0"/>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6161910" y="3543301"/>
            <a:ext cx="5773155" cy="2434751"/>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cxnSp>
        <p:nvCxnSpPr>
          <p:cNvPr id="13" name="Straight Connector 12">
            <a:extLst>
              <a:ext uri="{FF2B5EF4-FFF2-40B4-BE49-F238E27FC236}">
                <a16:creationId xmlns:a16="http://schemas.microsoft.com/office/drawing/2014/main" id="{1637EA6B-831F-4484-92A3-0D29740A32AF}"/>
              </a:ext>
            </a:extLst>
          </p:cNvPr>
          <p:cNvCxnSpPr>
            <a:cxnSpLocks/>
          </p:cNvCxnSpPr>
          <p:nvPr userDrawn="1"/>
        </p:nvCxnSpPr>
        <p:spPr>
          <a:xfrm>
            <a:off x="255116" y="3371850"/>
            <a:ext cx="5782912"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5783262" cy="2441574"/>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Picture Placeholder 6">
            <a:extLst>
              <a:ext uri="{FF2B5EF4-FFF2-40B4-BE49-F238E27FC236}">
                <a16:creationId xmlns:a16="http://schemas.microsoft.com/office/drawing/2014/main" id="{5E342A90-2B0C-4D2D-9B9C-009582D023D5}"/>
              </a:ext>
            </a:extLst>
          </p:cNvPr>
          <p:cNvSpPr>
            <a:spLocks noGrp="1"/>
          </p:cNvSpPr>
          <p:nvPr>
            <p:ph type="pic" sz="quarter" idx="18" hasCustomPrompt="1"/>
          </p:nvPr>
        </p:nvSpPr>
        <p:spPr>
          <a:xfrm>
            <a:off x="320786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31" name="Text Placeholder 16">
            <a:extLst>
              <a:ext uri="{FF2B5EF4-FFF2-40B4-BE49-F238E27FC236}">
                <a16:creationId xmlns:a16="http://schemas.microsoft.com/office/drawing/2014/main" id="{73DCAF20-12EC-4E48-A318-966FD4F4405D}"/>
              </a:ext>
            </a:extLst>
          </p:cNvPr>
          <p:cNvSpPr>
            <a:spLocks noGrp="1"/>
          </p:cNvSpPr>
          <p:nvPr>
            <p:ph type="body" sz="quarter" idx="19" hasCustomPrompt="1"/>
          </p:nvPr>
        </p:nvSpPr>
        <p:spPr>
          <a:xfrm>
            <a:off x="6170141" y="1196975"/>
            <a:ext cx="2821166" cy="2060575"/>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32" name="Picture Placeholder 6">
            <a:extLst>
              <a:ext uri="{FF2B5EF4-FFF2-40B4-BE49-F238E27FC236}">
                <a16:creationId xmlns:a16="http://schemas.microsoft.com/office/drawing/2014/main" id="{81568C63-A0DB-4C5A-A0E0-E6D10894D65A}"/>
              </a:ext>
            </a:extLst>
          </p:cNvPr>
          <p:cNvSpPr>
            <a:spLocks noGrp="1"/>
          </p:cNvSpPr>
          <p:nvPr>
            <p:ph type="pic" sz="quarter" idx="20" hasCustomPrompt="1"/>
          </p:nvPr>
        </p:nvSpPr>
        <p:spPr>
          <a:xfrm>
            <a:off x="9115661"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8" name="Footer Placeholder 7">
            <a:extLst>
              <a:ext uri="{FF2B5EF4-FFF2-40B4-BE49-F238E27FC236}">
                <a16:creationId xmlns:a16="http://schemas.microsoft.com/office/drawing/2014/main" id="{C71E8464-B86E-4C9D-B421-A0484BF6F4B5}"/>
              </a:ext>
            </a:extLst>
          </p:cNvPr>
          <p:cNvSpPr>
            <a:spLocks noGrp="1"/>
          </p:cNvSpPr>
          <p:nvPr>
            <p:ph type="ftr" sz="quarter" idx="22"/>
          </p:nvPr>
        </p:nvSpPr>
        <p:spPr/>
        <p:txBody>
          <a:bodyPr/>
          <a:lstStyle/>
          <a:p>
            <a:endParaRPr lang="en-GB"/>
          </a:p>
        </p:txBody>
      </p:sp>
      <p:pic>
        <p:nvPicPr>
          <p:cNvPr id="33" name="Picture 32">
            <a:extLst>
              <a:ext uri="{FF2B5EF4-FFF2-40B4-BE49-F238E27FC236}">
                <a16:creationId xmlns:a16="http://schemas.microsoft.com/office/drawing/2014/main" id="{57DBDE1F-803C-DC49-957D-FDCD61C417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957544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5AFE449E-4CA6-4C84-B3E6-911EEBC612D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9723" t="49808" r="55140" b="26791"/>
          <a:stretch/>
        </p:blipFill>
        <p:spPr>
          <a:xfrm>
            <a:off x="-1089" y="3242989"/>
            <a:ext cx="671046" cy="2938251"/>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2B7BBAC8-B41E-4852-A76C-8393CCE606D6}"/>
              </a:ext>
            </a:extLst>
          </p:cNvPr>
          <p:cNvSpPr/>
          <p:nvPr userDrawn="1"/>
        </p:nvSpPr>
        <p:spPr>
          <a:xfrm>
            <a:off x="1" y="3242989"/>
            <a:ext cx="669956" cy="2938251"/>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47823FF-C76F-426C-B219-0D5A62ED4409}"/>
              </a:ext>
            </a:extLst>
          </p:cNvPr>
          <p:cNvSpPr/>
          <p:nvPr userDrawn="1"/>
        </p:nvSpPr>
        <p:spPr>
          <a:xfrm>
            <a:off x="-1089" y="0"/>
            <a:ext cx="12192000" cy="3380888"/>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ECAB465-F32F-4A1E-9FF1-38C701C3EC20}"/>
              </a:ext>
            </a:extLst>
          </p:cNvPr>
          <p:cNvSpPr>
            <a:spLocks noGrp="1"/>
          </p:cNvSpPr>
          <p:nvPr>
            <p:ph type="title" hasCustomPrompt="1"/>
          </p:nvPr>
        </p:nvSpPr>
        <p:spPr>
          <a:xfrm>
            <a:off x="1119910" y="3966126"/>
            <a:ext cx="3314607" cy="1497485"/>
          </a:xfrm>
        </p:spPr>
        <p:txBody>
          <a:bodyPr/>
          <a:lstStyle>
            <a:lvl1pPr>
              <a:defRPr>
                <a:solidFill>
                  <a:schemeClr val="accent6"/>
                </a:solidFill>
              </a:defRPr>
            </a:lvl1pPr>
          </a:lstStyle>
          <a:p>
            <a:r>
              <a:rPr lang="en-US" dirty="0"/>
              <a:t>Enter title</a:t>
            </a:r>
            <a:endParaRPr lang="en-GB" dirty="0"/>
          </a:p>
        </p:txBody>
      </p:sp>
      <p:sp>
        <p:nvSpPr>
          <p:cNvPr id="7" name="Picture Placeholder 6">
            <a:extLst>
              <a:ext uri="{FF2B5EF4-FFF2-40B4-BE49-F238E27FC236}">
                <a16:creationId xmlns:a16="http://schemas.microsoft.com/office/drawing/2014/main" id="{612C48D1-169F-4171-9F3B-117E71D96BE3}"/>
              </a:ext>
            </a:extLst>
          </p:cNvPr>
          <p:cNvSpPr>
            <a:spLocks noGrp="1"/>
          </p:cNvSpPr>
          <p:nvPr>
            <p:ph type="pic" sz="quarter" idx="13" hasCustomPrompt="1"/>
          </p:nvPr>
        </p:nvSpPr>
        <p:spPr>
          <a:xfrm>
            <a:off x="0" y="1"/>
            <a:ext cx="12192000" cy="3242988"/>
          </a:xfrm>
          <a:solidFill>
            <a:schemeClr val="bg1"/>
          </a:solidFill>
          <a:effectLst>
            <a:outerShdw blurRad="88900" dist="38100" dir="5400000" algn="t" rotWithShape="0">
              <a:prstClr val="black">
                <a:alpha val="20000"/>
              </a:prstClr>
            </a:outerShdw>
          </a:effectLst>
        </p:spPr>
        <p:txBody>
          <a:bodyPr vert="horz" lIns="72000" tIns="72000" rIns="72000" bIns="1044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9" name="Text Placeholder 18">
            <a:extLst>
              <a:ext uri="{FF2B5EF4-FFF2-40B4-BE49-F238E27FC236}">
                <a16:creationId xmlns:a16="http://schemas.microsoft.com/office/drawing/2014/main" id="{5210B970-E066-44AB-A67C-39DA5EF063D5}"/>
              </a:ext>
            </a:extLst>
          </p:cNvPr>
          <p:cNvSpPr>
            <a:spLocks noGrp="1"/>
          </p:cNvSpPr>
          <p:nvPr>
            <p:ph type="body" sz="quarter" idx="14" hasCustomPrompt="1"/>
          </p:nvPr>
        </p:nvSpPr>
        <p:spPr>
          <a:xfrm>
            <a:off x="4852657" y="3601054"/>
            <a:ext cx="7091693" cy="237446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text</a:t>
            </a:r>
          </a:p>
          <a:p>
            <a:pPr lvl="1"/>
            <a:r>
              <a:rPr lang="en-US" dirty="0"/>
              <a:t>Second level</a:t>
            </a:r>
          </a:p>
          <a:p>
            <a:pPr lvl="2"/>
            <a:r>
              <a:rPr lang="en-US" dirty="0"/>
              <a:t>Third level</a:t>
            </a:r>
          </a:p>
        </p:txBody>
      </p:sp>
      <p:cxnSp>
        <p:nvCxnSpPr>
          <p:cNvPr id="17" name="Straight Connector 16">
            <a:extLst>
              <a:ext uri="{FF2B5EF4-FFF2-40B4-BE49-F238E27FC236}">
                <a16:creationId xmlns:a16="http://schemas.microsoft.com/office/drawing/2014/main" id="{93C97990-E2EB-4972-AF10-931AA8229B85}"/>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12D4F98-7BC8-479A-987A-7A53E35D3FE7}"/>
              </a:ext>
            </a:extLst>
          </p:cNvPr>
          <p:cNvSpPr>
            <a:spLocks noGrp="1"/>
          </p:cNvSpPr>
          <p:nvPr>
            <p:ph type="ftr" sz="quarter" idx="15"/>
          </p:nvPr>
        </p:nvSpPr>
        <p:spPr/>
        <p:txBody>
          <a:bodyPr/>
          <a:lstStyle/>
          <a:p>
            <a:endParaRPr lang="en-GB"/>
          </a:p>
        </p:txBody>
      </p:sp>
      <p:pic>
        <p:nvPicPr>
          <p:cNvPr id="18" name="Picture 17">
            <a:extLst>
              <a:ext uri="{FF2B5EF4-FFF2-40B4-BE49-F238E27FC236}">
                <a16:creationId xmlns:a16="http://schemas.microsoft.com/office/drawing/2014/main" id="{2AAE4987-2832-7B40-AA74-356CAA8F5CD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644592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8A53C-1623-41B1-A78C-2E884C0EA5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153149" cy="2077234"/>
          </a:xfrm>
          <a:prstGeom prst="rect">
            <a:avLst/>
          </a:prstGeom>
        </p:spPr>
      </p:pic>
      <p:pic>
        <p:nvPicPr>
          <p:cNvPr id="31" name="Graphic 30">
            <a:extLst>
              <a:ext uri="{FF2B5EF4-FFF2-40B4-BE49-F238E27FC236}">
                <a16:creationId xmlns:a16="http://schemas.microsoft.com/office/drawing/2014/main" id="{C405875D-D49D-4AD7-8174-3D34B708DBFC}"/>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39722" t="23515" r="58386" b="26791"/>
          <a:stretch/>
        </p:blipFill>
        <p:spPr>
          <a:xfrm>
            <a:off x="11944848" y="-9905"/>
            <a:ext cx="24715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6153150" y="-23"/>
            <a:ext cx="5791699" cy="6157911"/>
          </a:xfrm>
          <a:no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1" name="Title 10">
            <a:extLst>
              <a:ext uri="{FF2B5EF4-FFF2-40B4-BE49-F238E27FC236}">
                <a16:creationId xmlns:a16="http://schemas.microsoft.com/office/drawing/2014/main" id="{A6BA76B2-A261-4CFB-B331-B236677917F3}"/>
              </a:ext>
            </a:extLst>
          </p:cNvPr>
          <p:cNvSpPr>
            <a:spLocks noGrp="1"/>
          </p:cNvSpPr>
          <p:nvPr>
            <p:ph type="title" hasCustomPrompt="1"/>
          </p:nvPr>
        </p:nvSpPr>
        <p:spPr>
          <a:xfrm>
            <a:off x="0" y="0"/>
            <a:ext cx="6153149" cy="2077234"/>
          </a:xfrm>
          <a:solidFill>
            <a:schemeClr val="accent6">
              <a:alpha val="90000"/>
            </a:schemeClr>
          </a:solidFill>
        </p:spPr>
        <p:txBody>
          <a:bodyPr lIns="252000" tIns="180000" rIns="180000" bIns="180000"/>
          <a:lstStyle>
            <a:lvl1pPr>
              <a:defRPr>
                <a:solidFill>
                  <a:schemeClr val="bg1"/>
                </a:solidFill>
              </a:defRPr>
            </a:lvl1pPr>
          </a:lstStyle>
          <a:p>
            <a:r>
              <a:rPr lang="en-US" dirty="0"/>
              <a:t>Enter title</a:t>
            </a:r>
            <a:endParaRPr lang="en-GB" dirty="0"/>
          </a:p>
        </p:txBody>
      </p:sp>
      <p:sp>
        <p:nvSpPr>
          <p:cNvPr id="27" name="Text Placeholder 26">
            <a:extLst>
              <a:ext uri="{FF2B5EF4-FFF2-40B4-BE49-F238E27FC236}">
                <a16:creationId xmlns:a16="http://schemas.microsoft.com/office/drawing/2014/main" id="{6FDF242F-295C-4FF5-9972-CDB685E9DFA6}"/>
              </a:ext>
            </a:extLst>
          </p:cNvPr>
          <p:cNvSpPr>
            <a:spLocks noGrp="1"/>
          </p:cNvSpPr>
          <p:nvPr>
            <p:ph type="body" sz="quarter" idx="14" hasCustomPrompt="1"/>
          </p:nvPr>
        </p:nvSpPr>
        <p:spPr>
          <a:xfrm>
            <a:off x="246063" y="2459251"/>
            <a:ext cx="5791699" cy="3525623"/>
          </a:xfrm>
        </p:spPr>
        <p:txBody>
          <a:bodyPr/>
          <a:lstStyle>
            <a:lvl1pPr marL="0" indent="0">
              <a:buNone/>
              <a:defRPr/>
            </a:lvl1pPr>
          </a:lstStyle>
          <a:p>
            <a:pPr lvl="0"/>
            <a:r>
              <a:rPr lang="en-US" dirty="0"/>
              <a:t>Add text</a:t>
            </a:r>
          </a:p>
          <a:p>
            <a:pPr lvl="1"/>
            <a:r>
              <a:rPr lang="en-US" dirty="0"/>
              <a:t>Second level</a:t>
            </a:r>
          </a:p>
          <a:p>
            <a:pPr lvl="2"/>
            <a:r>
              <a:rPr lang="en-US" dirty="0"/>
              <a:t>Third level</a:t>
            </a:r>
          </a:p>
        </p:txBody>
      </p:sp>
      <p:sp>
        <p:nvSpPr>
          <p:cNvPr id="29" name="Rectangle 28">
            <a:extLst>
              <a:ext uri="{FF2B5EF4-FFF2-40B4-BE49-F238E27FC236}">
                <a16:creationId xmlns:a16="http://schemas.microsoft.com/office/drawing/2014/main" id="{119DD3C3-8D84-4DD3-AFE3-61EFAC4BA2BC}"/>
              </a:ext>
            </a:extLst>
          </p:cNvPr>
          <p:cNvSpPr/>
          <p:nvPr userDrawn="1"/>
        </p:nvSpPr>
        <p:spPr>
          <a:xfrm>
            <a:off x="11944849" y="0"/>
            <a:ext cx="247151" cy="6172177"/>
          </a:xfrm>
          <a:prstGeom prst="rect">
            <a:avLst/>
          </a:prstGeom>
          <a:solidFill>
            <a:schemeClr val="accent2">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3C11F9C1-FF36-4D57-816E-51C14F2A17D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D3A7FC-7004-4EDF-B945-941D9B897FEC}"/>
              </a:ext>
            </a:extLst>
          </p:cNvPr>
          <p:cNvCxnSpPr>
            <a:cxnSpLocks/>
          </p:cNvCxnSpPr>
          <p:nvPr userDrawn="1"/>
        </p:nvCxnSpPr>
        <p:spPr>
          <a:xfrm>
            <a:off x="255116" y="2282410"/>
            <a:ext cx="540000"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41DBBC9-1DB9-416F-9CE8-14E3BD2E2F37}"/>
              </a:ext>
            </a:extLst>
          </p:cNvPr>
          <p:cNvSpPr>
            <a:spLocks noGrp="1"/>
          </p:cNvSpPr>
          <p:nvPr>
            <p:ph type="ftr" sz="quarter" idx="15"/>
          </p:nvPr>
        </p:nvSpPr>
        <p:spPr/>
        <p:txBody>
          <a:bodyPr/>
          <a:lstStyle/>
          <a:p>
            <a:endParaRPr lang="en-GB"/>
          </a:p>
        </p:txBody>
      </p:sp>
      <p:pic>
        <p:nvPicPr>
          <p:cNvPr id="26" name="Picture 25">
            <a:extLst>
              <a:ext uri="{FF2B5EF4-FFF2-40B4-BE49-F238E27FC236}">
                <a16:creationId xmlns:a16="http://schemas.microsoft.com/office/drawing/2014/main" id="{633B1C7E-E3CF-E549-B99E-07D0B30D73B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13214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ull Blee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A0DA1-9944-D443-8C0E-C5C37930D3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979" y="303630"/>
            <a:ext cx="11696997" cy="6250740"/>
          </a:xfrm>
          <a:prstGeom prst="rect">
            <a:avLst/>
          </a:prstGeom>
        </p:spPr>
      </p:pic>
      <p:pic>
        <p:nvPicPr>
          <p:cNvPr id="10" name="Picture 9" descr="A map of the world&#10;&#10;Description automatically generated">
            <a:extLst>
              <a:ext uri="{FF2B5EF4-FFF2-40B4-BE49-F238E27FC236}">
                <a16:creationId xmlns:a16="http://schemas.microsoft.com/office/drawing/2014/main" id="{57A8EDA1-CAFB-1C41-F370-21CA793DA5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2404" y="301991"/>
            <a:ext cx="11691571" cy="6250740"/>
          </a:xfrm>
          <a:prstGeom prst="rect">
            <a:avLst/>
          </a:prstGeom>
        </p:spPr>
      </p:pic>
      <p:sp>
        <p:nvSpPr>
          <p:cNvPr id="67" name="Freeform: Shape 66">
            <a:extLst>
              <a:ext uri="{FF2B5EF4-FFF2-40B4-BE49-F238E27FC236}">
                <a16:creationId xmlns:a16="http://schemas.microsoft.com/office/drawing/2014/main" id="{32D2F0F8-1B30-4F0C-B578-CE37EAE8304F}"/>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Graphic 7">
            <a:extLst>
              <a:ext uri="{FF2B5EF4-FFF2-40B4-BE49-F238E27FC236}">
                <a16:creationId xmlns:a16="http://schemas.microsoft.com/office/drawing/2014/main" id="{E3D06208-5374-479B-86A2-0A1BA411FB76}"/>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5832" t="25651" r="68419" b="26791"/>
          <a:stretch/>
        </p:blipFill>
        <p:spPr>
          <a:xfrm rot="5400000">
            <a:off x="2507759" y="1248665"/>
            <a:ext cx="2201995" cy="6723554"/>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p:spPr>
      </p:pic>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248024" y="3509444"/>
            <a:ext cx="10545333" cy="2201995"/>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6970534" y="3520443"/>
            <a:ext cx="3817266" cy="220199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a:p>
            <a:pPr algn="ctr"/>
            <a:endParaRPr lang="da-DK" dirty="0"/>
          </a:p>
          <a:p>
            <a:pPr algn="ctr"/>
            <a:endParaRPr lang="da-DK" dirty="0"/>
          </a:p>
          <a:p>
            <a:pPr algn="ctr"/>
            <a:endParaRPr lang="da-DK" dirty="0"/>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640856" y="3803788"/>
            <a:ext cx="5902154" cy="1168267"/>
          </a:xfrm>
        </p:spPr>
        <p:txBody>
          <a:bodyPr wrap="square" lIns="72000" tIns="72000" rIns="72000" bIns="72000">
            <a:normAutofit/>
          </a:bodyPr>
          <a:lstStyle>
            <a:lvl1pPr>
              <a:defRPr lang="en-GB" sz="2400" cap="none" dirty="0">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640856" y="5083771"/>
            <a:ext cx="5902154" cy="341632"/>
          </a:xfrm>
        </p:spPr>
        <p:txBody>
          <a:bodyPr wrap="square">
            <a:spAutoFit/>
          </a:bodyPr>
          <a:lstStyle>
            <a:lvl1pPr marL="0" indent="0">
              <a:buNone/>
              <a:defRPr lang="en-US" sz="1800" b="0" i="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GB" sz="1800" dirty="0">
                <a:solidFill>
                  <a:schemeClr val="tx1"/>
                </a:solidFill>
              </a:defRPr>
            </a:lvl5pPr>
          </a:lstStyle>
          <a:p>
            <a:pPr marL="0" lvl="0"/>
            <a:r>
              <a:rPr lang="en-US" dirty="0"/>
              <a:t>Enter presenter’s name | Job title</a:t>
            </a:r>
          </a:p>
        </p:txBody>
      </p:sp>
      <p:sp>
        <p:nvSpPr>
          <p:cNvPr id="68" name="Rectangle 67">
            <a:extLst>
              <a:ext uri="{FF2B5EF4-FFF2-40B4-BE49-F238E27FC236}">
                <a16:creationId xmlns:a16="http://schemas.microsoft.com/office/drawing/2014/main" id="{70C3AE03-5897-4026-8D48-249E121EFC38}"/>
              </a:ext>
            </a:extLst>
          </p:cNvPr>
          <p:cNvSpPr/>
          <p:nvPr userDrawn="1"/>
        </p:nvSpPr>
        <p:spPr>
          <a:xfrm rot="5400000">
            <a:off x="496259" y="1412461"/>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69" name="Rectangle 68">
            <a:extLst>
              <a:ext uri="{FF2B5EF4-FFF2-40B4-BE49-F238E27FC236}">
                <a16:creationId xmlns:a16="http://schemas.microsoft.com/office/drawing/2014/main" id="{7036310C-B8B2-41C2-AB15-D6A4CE0C5CB1}"/>
              </a:ext>
            </a:extLst>
          </p:cNvPr>
          <p:cNvSpPr/>
          <p:nvPr userDrawn="1"/>
        </p:nvSpPr>
        <p:spPr>
          <a:xfrm rot="5400000">
            <a:off x="11431047" y="5488617"/>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4" name="Picture 63">
            <a:extLst>
              <a:ext uri="{FF2B5EF4-FFF2-40B4-BE49-F238E27FC236}">
                <a16:creationId xmlns:a16="http://schemas.microsoft.com/office/drawing/2014/main" id="{394B9E9F-4C89-CA4B-8ABB-14BDE5A4FE0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93243" y="4096091"/>
            <a:ext cx="3371850" cy="1028700"/>
          </a:xfrm>
          <a:prstGeom prst="rect">
            <a:avLst/>
          </a:prstGeom>
        </p:spPr>
      </p:pic>
      <p:sp>
        <p:nvSpPr>
          <p:cNvPr id="4" name="Text Placeholder 3">
            <a:extLst>
              <a:ext uri="{FF2B5EF4-FFF2-40B4-BE49-F238E27FC236}">
                <a16:creationId xmlns:a16="http://schemas.microsoft.com/office/drawing/2014/main" id="{423AC7DB-F00C-2347-B1C4-98E274724BB8}"/>
              </a:ext>
            </a:extLst>
          </p:cNvPr>
          <p:cNvSpPr>
            <a:spLocks noGrp="1"/>
          </p:cNvSpPr>
          <p:nvPr>
            <p:ph type="body" sz="quarter" idx="14" hasCustomPrompt="1"/>
          </p:nvPr>
        </p:nvSpPr>
        <p:spPr>
          <a:xfrm>
            <a:off x="6153150" y="6249570"/>
            <a:ext cx="4634651" cy="304800"/>
          </a:xfrm>
        </p:spPr>
        <p:txBody>
          <a:bodyPr anchor="ctr" anchorCtr="0">
            <a:normAutofit/>
          </a:bodyPr>
          <a:lstStyle>
            <a:lvl1pPr marL="0" indent="0" algn="r">
              <a:buNone/>
              <a:defRPr sz="1100" b="0" i="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1316360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CDBE537-51F7-4EC9-9101-387FDCD794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94" t="2168" b="10242"/>
          <a:stretch/>
        </p:blipFill>
        <p:spPr>
          <a:xfrm>
            <a:off x="0" y="0"/>
            <a:ext cx="12192000" cy="6144926"/>
          </a:xfrm>
          <a:prstGeom prst="rect">
            <a:avLst/>
          </a:prstGeom>
        </p:spPr>
      </p:pic>
      <p:sp>
        <p:nvSpPr>
          <p:cNvPr id="31" name="Rectangle 30">
            <a:extLst>
              <a:ext uri="{FF2B5EF4-FFF2-40B4-BE49-F238E27FC236}">
                <a16:creationId xmlns:a16="http://schemas.microsoft.com/office/drawing/2014/main" id="{8E0B1DF2-6B2F-44E9-8DDE-3377012C0598}"/>
              </a:ext>
            </a:extLst>
          </p:cNvPr>
          <p:cNvSpPr/>
          <p:nvPr userDrawn="1"/>
        </p:nvSpPr>
        <p:spPr>
          <a:xfrm>
            <a:off x="0" y="1"/>
            <a:ext cx="12192000" cy="6170764"/>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576ADF31-0F0D-4FB7-B0B5-8F9F65D48910}"/>
              </a:ext>
            </a:extLst>
          </p:cNvPr>
          <p:cNvSpPr>
            <a:spLocks noGrp="1"/>
          </p:cNvSpPr>
          <p:nvPr>
            <p:ph type="pic" sz="quarter" idx="13" hasCustomPrompt="1"/>
          </p:nvPr>
        </p:nvSpPr>
        <p:spPr>
          <a:xfrm>
            <a:off x="0" y="1196975"/>
            <a:ext cx="5954069" cy="2891204"/>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3"/>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4" name="Picture Placeholder 13">
            <a:extLst>
              <a:ext uri="{FF2B5EF4-FFF2-40B4-BE49-F238E27FC236}">
                <a16:creationId xmlns:a16="http://schemas.microsoft.com/office/drawing/2014/main" id="{96D9AE41-C612-42EC-BB6B-5748264397E0}"/>
              </a:ext>
            </a:extLst>
          </p:cNvPr>
          <p:cNvSpPr>
            <a:spLocks noGrp="1"/>
          </p:cNvSpPr>
          <p:nvPr>
            <p:ph type="pic" sz="quarter" idx="14" hasCustomPrompt="1"/>
          </p:nvPr>
        </p:nvSpPr>
        <p:spPr>
          <a:xfrm>
            <a:off x="8051830" y="1196974"/>
            <a:ext cx="4140169" cy="4959501"/>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a:defRPr lang="en-GB" sz="1800" dirty="0" smtClean="0">
                <a:solidFill>
                  <a:schemeClr val="accent3"/>
                </a:solidFill>
              </a:defRPr>
            </a:lvl1pPr>
          </a:lstStyle>
          <a:p>
            <a:pPr marL="0" marR="0" lvl="0" indent="0" algn="ctr" fontAlgn="auto">
              <a:spcAft>
                <a:spcPts val="0"/>
              </a:spcAft>
              <a:buSzTx/>
              <a:buNone/>
              <a:tabLst/>
            </a:pPr>
            <a:r>
              <a:rPr lang="en-US"/>
              <a:t>Click on the icon to add an image in this place-holder</a:t>
            </a:r>
            <a:endParaRPr lang="en-GB"/>
          </a:p>
        </p:txBody>
      </p:sp>
      <p:sp>
        <p:nvSpPr>
          <p:cNvPr id="27" name="Text Placeholder 26">
            <a:extLst>
              <a:ext uri="{FF2B5EF4-FFF2-40B4-BE49-F238E27FC236}">
                <a16:creationId xmlns:a16="http://schemas.microsoft.com/office/drawing/2014/main" id="{F6894B16-CA31-47EB-9725-FBE926B2EF76}"/>
              </a:ext>
            </a:extLst>
          </p:cNvPr>
          <p:cNvSpPr>
            <a:spLocks noGrp="1"/>
          </p:cNvSpPr>
          <p:nvPr>
            <p:ph type="body" sz="quarter" idx="15" hasCustomPrompt="1"/>
          </p:nvPr>
        </p:nvSpPr>
        <p:spPr>
          <a:xfrm>
            <a:off x="246063" y="4270858"/>
            <a:ext cx="7567078" cy="1714017"/>
          </a:xfrm>
        </p:spPr>
        <p:txBody>
          <a:bodyPr/>
          <a:lstStyle>
            <a:lvl1pPr marL="0" indent="0">
              <a:buNone/>
              <a:defRPr>
                <a:solidFill>
                  <a:schemeClr val="bg1"/>
                </a:solidFill>
              </a:defRPr>
            </a:lvl1pPr>
            <a:lvl2pPr marL="534988" indent="-220663">
              <a:tabLst/>
              <a:defRPr>
                <a:solidFill>
                  <a:schemeClr val="bg1"/>
                </a:solidFill>
              </a:defRPr>
            </a:lvl2pPr>
            <a:lvl3pPr marL="896938" indent="-233363">
              <a:tabLst/>
              <a:defRPr>
                <a:solidFill>
                  <a:schemeClr val="bg1"/>
                </a:solidFill>
              </a:defRPr>
            </a:lvl3pPr>
            <a:lvl4pPr>
              <a:defRPr>
                <a:solidFill>
                  <a:schemeClr val="bg1"/>
                </a:solidFill>
              </a:defRPr>
            </a:lvl4pPr>
            <a:lvl5pPr>
              <a:defRPr>
                <a:solidFill>
                  <a:schemeClr val="bg1"/>
                </a:solidFill>
              </a:defRPr>
            </a:lvl5pPr>
          </a:lstStyle>
          <a:p>
            <a:pPr lvl="0"/>
            <a:r>
              <a:rPr lang="en-US" dirty="0"/>
              <a:t>Add text</a:t>
            </a:r>
          </a:p>
          <a:p>
            <a:pPr lvl="1"/>
            <a:r>
              <a:rPr lang="en-US" dirty="0"/>
              <a:t>Second level</a:t>
            </a:r>
          </a:p>
          <a:p>
            <a:pPr lvl="2"/>
            <a:r>
              <a:rPr lang="en-US" dirty="0"/>
              <a:t>Third level</a:t>
            </a:r>
            <a:endParaRPr lang="en-GB" dirty="0"/>
          </a:p>
        </p:txBody>
      </p:sp>
      <p:cxnSp>
        <p:nvCxnSpPr>
          <p:cNvPr id="30" name="Straight Connector 29">
            <a:extLst>
              <a:ext uri="{FF2B5EF4-FFF2-40B4-BE49-F238E27FC236}">
                <a16:creationId xmlns:a16="http://schemas.microsoft.com/office/drawing/2014/main" id="{2609315D-DD79-4C71-B820-DDC4FB173F13}"/>
              </a:ext>
            </a:extLst>
          </p:cNvPr>
          <p:cNvCxnSpPr>
            <a:cxnSpLocks/>
          </p:cNvCxnSpPr>
          <p:nvPr userDrawn="1"/>
        </p:nvCxnSpPr>
        <p:spPr>
          <a:xfrm flipV="1">
            <a:off x="5954069" y="2657574"/>
            <a:ext cx="2097762" cy="0"/>
          </a:xfrm>
          <a:prstGeom prst="line">
            <a:avLst/>
          </a:prstGeom>
          <a:ln w="50800" cap="rnd">
            <a:no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92C8B4B-CCA6-4005-BD62-D6F3A543A7D2}"/>
              </a:ext>
            </a:extLst>
          </p:cNvPr>
          <p:cNvSpPr/>
          <p:nvPr userDrawn="1"/>
        </p:nvSpPr>
        <p:spPr>
          <a:xfrm>
            <a:off x="0" y="0"/>
            <a:ext cx="12192000" cy="119697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163176F-79D3-4D19-BA43-24BDC581DAED}"/>
              </a:ext>
            </a:extLst>
          </p:cNvPr>
          <p:cNvSpPr>
            <a:spLocks noGrp="1"/>
          </p:cNvSpPr>
          <p:nvPr>
            <p:ph type="title" hasCustomPrompt="1"/>
          </p:nvPr>
        </p:nvSpPr>
        <p:spPr/>
        <p:txBody>
          <a:bodyPr/>
          <a:lstStyle>
            <a:lvl1pPr>
              <a:defRPr>
                <a:solidFill>
                  <a:schemeClr val="tx2"/>
                </a:solidFill>
              </a:defRPr>
            </a:lvl1pPr>
          </a:lstStyle>
          <a:p>
            <a:r>
              <a:rPr lang="en-US" dirty="0"/>
              <a:t>Enter title</a:t>
            </a:r>
            <a:endParaRPr lang="en-GB" dirty="0"/>
          </a:p>
        </p:txBody>
      </p:sp>
      <p:cxnSp>
        <p:nvCxnSpPr>
          <p:cNvPr id="23" name="Straight Connector 22">
            <a:extLst>
              <a:ext uri="{FF2B5EF4-FFF2-40B4-BE49-F238E27FC236}">
                <a16:creationId xmlns:a16="http://schemas.microsoft.com/office/drawing/2014/main" id="{FA0E6FA7-120E-46D9-BD74-557674CA7DF6}"/>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BC9B4C1-1C8A-4B36-B634-0AC0F7B1B3C6}"/>
              </a:ext>
            </a:extLst>
          </p:cNvPr>
          <p:cNvSpPr/>
          <p:nvPr userDrawn="1"/>
        </p:nvSpPr>
        <p:spPr>
          <a:xfrm>
            <a:off x="5954069" y="1200150"/>
            <a:ext cx="2097761" cy="2886512"/>
          </a:xfrm>
          <a:prstGeom prst="rect">
            <a:avLst/>
          </a:prstGeom>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F12EA53C-E0E8-492D-B0E5-297095B3D97F}"/>
              </a:ext>
            </a:extLst>
          </p:cNvPr>
          <p:cNvGrpSpPr/>
          <p:nvPr userDrawn="1"/>
        </p:nvGrpSpPr>
        <p:grpSpPr>
          <a:xfrm>
            <a:off x="6588979" y="2232611"/>
            <a:ext cx="827940" cy="827940"/>
            <a:chOff x="5581650" y="2971800"/>
            <a:chExt cx="914400" cy="914400"/>
          </a:xfrm>
        </p:grpSpPr>
        <p:sp>
          <p:nvSpPr>
            <p:cNvPr id="8" name="Oval 7">
              <a:extLst>
                <a:ext uri="{FF2B5EF4-FFF2-40B4-BE49-F238E27FC236}">
                  <a16:creationId xmlns:a16="http://schemas.microsoft.com/office/drawing/2014/main" id="{9DE61BF8-915F-412E-9F29-0E9519A5F0A6}"/>
                </a:ext>
              </a:extLst>
            </p:cNvPr>
            <p:cNvSpPr/>
            <p:nvPr/>
          </p:nvSpPr>
          <p:spPr>
            <a:xfrm>
              <a:off x="5581650" y="2971800"/>
              <a:ext cx="914400" cy="91440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Chevron 8">
              <a:extLst>
                <a:ext uri="{FF2B5EF4-FFF2-40B4-BE49-F238E27FC236}">
                  <a16:creationId xmlns:a16="http://schemas.microsoft.com/office/drawing/2014/main" id="{91E40EF2-0035-4453-A843-2640E4BA36C2}"/>
                </a:ext>
              </a:extLst>
            </p:cNvPr>
            <p:cNvSpPr/>
            <p:nvPr/>
          </p:nvSpPr>
          <p:spPr>
            <a:xfrm>
              <a:off x="5887234" y="3237710"/>
              <a:ext cx="366712" cy="366712"/>
            </a:xfrm>
            <a:prstGeom prst="chevron">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Footer Placeholder 5">
            <a:extLst>
              <a:ext uri="{FF2B5EF4-FFF2-40B4-BE49-F238E27FC236}">
                <a16:creationId xmlns:a16="http://schemas.microsoft.com/office/drawing/2014/main" id="{D4214E4C-144A-4D32-B7F0-FFC2D43135E6}"/>
              </a:ext>
            </a:extLst>
          </p:cNvPr>
          <p:cNvSpPr>
            <a:spLocks noGrp="1"/>
          </p:cNvSpPr>
          <p:nvPr>
            <p:ph type="ftr" sz="quarter" idx="16"/>
          </p:nvPr>
        </p:nvSpPr>
        <p:spPr/>
        <p:txBody>
          <a:bodyPr/>
          <a:lstStyle/>
          <a:p>
            <a:endParaRPr lang="en-GB"/>
          </a:p>
        </p:txBody>
      </p:sp>
      <p:pic>
        <p:nvPicPr>
          <p:cNvPr id="25" name="Picture 24">
            <a:extLst>
              <a:ext uri="{FF2B5EF4-FFF2-40B4-BE49-F238E27FC236}">
                <a16:creationId xmlns:a16="http://schemas.microsoft.com/office/drawing/2014/main" id="{BF0E1854-FBA5-274E-A1CD-C6635A85C11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382309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6" name="Picture 5" descr="A screen shot of an open computer sitting on top of a table&#10;&#10;Description automatically generated">
            <a:extLst>
              <a:ext uri="{FF2B5EF4-FFF2-40B4-BE49-F238E27FC236}">
                <a16:creationId xmlns:a16="http://schemas.microsoft.com/office/drawing/2014/main" id="{430D2387-F954-4A2C-88B8-507D183918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89444" y="0"/>
            <a:ext cx="9502556" cy="6171439"/>
          </a:xfrm>
          <a:prstGeom prst="rect">
            <a:avLst/>
          </a:prstGeom>
        </p:spPr>
      </p:pic>
      <p:pic>
        <p:nvPicPr>
          <p:cNvPr id="7" name="Graphic 6">
            <a:extLst>
              <a:ext uri="{FF2B5EF4-FFF2-40B4-BE49-F238E27FC236}">
                <a16:creationId xmlns:a16="http://schemas.microsoft.com/office/drawing/2014/main" id="{F4FC5FA6-FB14-41F8-8E84-91BD865C128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5832" t="23515" r="58386" b="26791"/>
          <a:stretch>
            <a:fillRect/>
          </a:stretch>
        </p:blipFill>
        <p:spPr>
          <a:xfrm>
            <a:off x="-9000" y="-9905"/>
            <a:ext cx="336722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16746368-131B-48BE-9A12-9B68EDC7FB60}"/>
              </a:ext>
            </a:extLst>
          </p:cNvPr>
          <p:cNvSpPr>
            <a:spLocks/>
          </p:cNvSpPr>
          <p:nvPr userDrawn="1"/>
        </p:nvSpPr>
        <p:spPr>
          <a:xfrm>
            <a:off x="-9000" y="-9905"/>
            <a:ext cx="3367222" cy="6189599"/>
          </a:xfrm>
          <a:prstGeom prst="rect">
            <a:avLst/>
          </a:prstGeom>
          <a:solidFill>
            <a:schemeClr val="accent5">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7068418E-7E2D-4E92-BBA4-F18DEB98FA2C}"/>
              </a:ext>
            </a:extLst>
          </p:cNvPr>
          <p:cNvCxnSpPr>
            <a:cxnSpLocks/>
          </p:cNvCxnSpPr>
          <p:nvPr userDrawn="1"/>
        </p:nvCxnSpPr>
        <p:spPr>
          <a:xfrm>
            <a:off x="1599406" y="480060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532066-BE40-4CD2-A9E7-CD765E8CC3C7}"/>
              </a:ext>
            </a:extLst>
          </p:cNvPr>
          <p:cNvCxnSpPr/>
          <p:nvPr userDrawn="1"/>
        </p:nvCxnSpPr>
        <p:spPr>
          <a:xfrm>
            <a:off x="0" y="6172200"/>
            <a:ext cx="12192000" cy="0"/>
          </a:xfrm>
          <a:prstGeom prst="line">
            <a:avLst/>
          </a:prstGeom>
          <a:ln w="25400" cap="rnd">
            <a:solidFill>
              <a:schemeClr val="bg1">
                <a:lumMod val="95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B5170-A24A-4849-B001-DF69C8235B22}"/>
              </a:ext>
            </a:extLst>
          </p:cNvPr>
          <p:cNvCxnSpPr>
            <a:cxnSpLocks/>
          </p:cNvCxnSpPr>
          <p:nvPr userDrawn="1"/>
        </p:nvCxnSpPr>
        <p:spPr>
          <a:xfrm>
            <a:off x="1675606" y="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A4D443-2F68-4815-9D10-563F6EDAC4C4}"/>
              </a:ext>
            </a:extLst>
          </p:cNvPr>
          <p:cNvSpPr>
            <a:spLocks noGrp="1"/>
          </p:cNvSpPr>
          <p:nvPr>
            <p:ph type="title" hasCustomPrompt="1"/>
          </p:nvPr>
        </p:nvSpPr>
        <p:spPr>
          <a:xfrm>
            <a:off x="256381" y="1561031"/>
            <a:ext cx="2838450" cy="984265"/>
          </a:xfrm>
        </p:spPr>
        <p:txBody>
          <a:bodyPr vert="horz" lIns="91440" tIns="45720" rIns="91440" bIns="45720" rtlCol="0" anchor="ctr">
            <a:normAutofit/>
          </a:bodyPr>
          <a:lstStyle>
            <a:lvl1pPr>
              <a:defRPr lang="en-GB">
                <a:solidFill>
                  <a:schemeClr val="accent6"/>
                </a:solidFill>
              </a:defRPr>
            </a:lvl1pPr>
          </a:lstStyle>
          <a:p>
            <a:pPr marL="0" lvl="0" algn="ctr"/>
            <a:r>
              <a:rPr lang="en-US" dirty="0"/>
              <a:t>Enter title</a:t>
            </a:r>
            <a:endParaRPr lang="en-GB" dirty="0"/>
          </a:p>
        </p:txBody>
      </p:sp>
      <p:sp>
        <p:nvSpPr>
          <p:cNvPr id="16" name="Picture Placeholder 15">
            <a:extLst>
              <a:ext uri="{FF2B5EF4-FFF2-40B4-BE49-F238E27FC236}">
                <a16:creationId xmlns:a16="http://schemas.microsoft.com/office/drawing/2014/main" id="{06527CD1-F001-4A83-8843-963B6EB7C1AF}"/>
              </a:ext>
            </a:extLst>
          </p:cNvPr>
          <p:cNvSpPr>
            <a:spLocks noGrp="1"/>
          </p:cNvSpPr>
          <p:nvPr>
            <p:ph type="pic" sz="quarter" idx="13" hasCustomPrompt="1"/>
          </p:nvPr>
        </p:nvSpPr>
        <p:spPr>
          <a:xfrm>
            <a:off x="4325063" y="647700"/>
            <a:ext cx="5968728" cy="3746499"/>
          </a:xfrm>
          <a:solidFill>
            <a:schemeClr val="accent5"/>
          </a:solidFill>
        </p:spPr>
        <p:txBody>
          <a:bodyPr vert="horz" lIns="72000" tIns="72000" rIns="72000" bIns="1188000" rtlCol="0" anchor="ctr" anchorCtr="0">
            <a:normAutofit/>
          </a:bodyPr>
          <a:lstStyle>
            <a:lvl1pPr marL="0" indent="0" algn="ctr">
              <a:buNone/>
              <a:defRPr lang="en-GB" sz="1800" dirty="0">
                <a:solidFill>
                  <a:schemeClr val="bg1"/>
                </a:solidFill>
              </a:defRPr>
            </a:lvl1pPr>
          </a:lstStyle>
          <a:p>
            <a:r>
              <a:rPr lang="en-US"/>
              <a:t>Click on the icon to add an image in this place-holder</a:t>
            </a:r>
            <a:endParaRPr lang="en-GB"/>
          </a:p>
        </p:txBody>
      </p:sp>
      <p:sp>
        <p:nvSpPr>
          <p:cNvPr id="18" name="Text Placeholder 17">
            <a:extLst>
              <a:ext uri="{FF2B5EF4-FFF2-40B4-BE49-F238E27FC236}">
                <a16:creationId xmlns:a16="http://schemas.microsoft.com/office/drawing/2014/main" id="{F4EB3395-28CD-4E27-92F2-1A06D2CB5F29}"/>
              </a:ext>
            </a:extLst>
          </p:cNvPr>
          <p:cNvSpPr>
            <a:spLocks noGrp="1"/>
          </p:cNvSpPr>
          <p:nvPr>
            <p:ph type="body" sz="quarter" idx="14" hasCustomPrompt="1"/>
          </p:nvPr>
        </p:nvSpPr>
        <p:spPr>
          <a:xfrm>
            <a:off x="257175" y="2715677"/>
            <a:ext cx="2836862" cy="1914541"/>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Add text</a:t>
            </a:r>
            <a:endParaRPr lang="en-GB" dirty="0"/>
          </a:p>
        </p:txBody>
      </p:sp>
      <p:sp>
        <p:nvSpPr>
          <p:cNvPr id="9" name="Footer Placeholder 8">
            <a:extLst>
              <a:ext uri="{FF2B5EF4-FFF2-40B4-BE49-F238E27FC236}">
                <a16:creationId xmlns:a16="http://schemas.microsoft.com/office/drawing/2014/main" id="{44F11469-3826-4D0E-9D4D-4D2BC7EC03AD}"/>
              </a:ext>
            </a:extLst>
          </p:cNvPr>
          <p:cNvSpPr>
            <a:spLocks noGrp="1"/>
          </p:cNvSpPr>
          <p:nvPr>
            <p:ph type="ftr" sz="quarter" idx="15"/>
          </p:nvPr>
        </p:nvSpPr>
        <p:spPr/>
        <p:txBody>
          <a:bodyPr/>
          <a:lstStyle/>
          <a:p>
            <a:endParaRPr lang="en-GB"/>
          </a:p>
        </p:txBody>
      </p:sp>
    </p:spTree>
    <p:custDataLst>
      <p:tags r:id="rId1"/>
    </p:custDataLst>
    <p:extLst>
      <p:ext uri="{BB962C8B-B14F-4D97-AF65-F5344CB8AC3E}">
        <p14:creationId xmlns:p14="http://schemas.microsoft.com/office/powerpoint/2010/main" val="1428967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7BF3A92-BF9B-4478-8B0F-FBE87955AD2A}"/>
              </a:ext>
            </a:extLst>
          </p:cNvPr>
          <p:cNvSpPr>
            <a:spLocks noGrp="1"/>
          </p:cNvSpPr>
          <p:nvPr>
            <p:ph type="body" sz="quarter" idx="14" hasCustomPrompt="1"/>
          </p:nvPr>
        </p:nvSpPr>
        <p:spPr>
          <a:xfrm>
            <a:off x="1" y="1206500"/>
            <a:ext cx="3628654" cy="4956167"/>
          </a:xfrm>
          <a:solidFill>
            <a:schemeClr val="accent4"/>
          </a:solidFill>
        </p:spPr>
        <p:txBody>
          <a:bodyPr vert="horz" lIns="360000" tIns="360000" rIns="360000" bIns="360000" rtlCol="0">
            <a:normAutofit/>
          </a:bodyPr>
          <a:lstStyle>
            <a:lvl1pPr marL="0" indent="0">
              <a:buNone/>
              <a:defRPr lang="en-US" dirty="0" smtClean="0">
                <a:solidFill>
                  <a:schemeClr val="bg1"/>
                </a:solidFill>
              </a:defRPr>
            </a:lvl1pPr>
            <a:lvl2pPr marL="685800" indent="-419100">
              <a:buFont typeface="Arial" panose="020B0604020202020204" pitchFamily="34" charset="0"/>
              <a:buChar char="•"/>
              <a:tabLst/>
              <a:defRPr lang="en-US" dirty="0" smtClean="0">
                <a:solidFill>
                  <a:schemeClr val="bg1"/>
                </a:solidFill>
              </a:defRPr>
            </a:lvl2pPr>
            <a:lvl3pPr marL="914400" indent="0">
              <a:buNone/>
              <a:defRPr lang="en-US" dirty="0" smtClean="0">
                <a:solidFill>
                  <a:schemeClr val="bg1"/>
                </a:solidFill>
              </a:defRPr>
            </a:lvl3pPr>
            <a:lvl4pPr marL="1371600" indent="0">
              <a:buNone/>
              <a:defRPr lang="en-US" dirty="0" smtClean="0">
                <a:solidFill>
                  <a:schemeClr val="bg1"/>
                </a:solidFill>
              </a:defRPr>
            </a:lvl4pPr>
            <a:lvl5pPr marL="1828800" indent="0">
              <a:buNone/>
              <a:defRPr lang="en-GB" dirty="0">
                <a:solidFill>
                  <a:schemeClr val="bg1"/>
                </a:solidFill>
              </a:defRPr>
            </a:lvl5pPr>
          </a:lstStyle>
          <a:p>
            <a:pPr marL="228600" lvl="0" indent="-228600"/>
            <a:r>
              <a:rPr lang="en-US" dirty="0"/>
              <a:t>Enter text styles</a:t>
            </a:r>
          </a:p>
          <a:p>
            <a:pPr marL="685800" lvl="1" indent="-228600"/>
            <a:r>
              <a:rPr lang="en-US" dirty="0"/>
              <a:t>Second level</a:t>
            </a:r>
            <a:endParaRPr lang="en-GB" dirty="0"/>
          </a:p>
        </p:txBody>
      </p:sp>
      <p:sp>
        <p:nvSpPr>
          <p:cNvPr id="2" name="Title 1">
            <a:extLst>
              <a:ext uri="{FF2B5EF4-FFF2-40B4-BE49-F238E27FC236}">
                <a16:creationId xmlns:a16="http://schemas.microsoft.com/office/drawing/2014/main" id="{2ACAE9CE-91FA-4E87-9316-6908A24CA34A}"/>
              </a:ext>
            </a:extLst>
          </p:cNvPr>
          <p:cNvSpPr>
            <a:spLocks noGrp="1"/>
          </p:cNvSpPr>
          <p:nvPr>
            <p:ph type="title" hasCustomPrompt="1"/>
          </p:nvPr>
        </p:nvSpPr>
        <p:spPr/>
        <p:txBody>
          <a:bodyPr/>
          <a:lstStyle>
            <a:lvl1pPr>
              <a:defRPr/>
            </a:lvl1pPr>
          </a:lstStyle>
          <a:p>
            <a:r>
              <a:rPr lang="en-US" dirty="0"/>
              <a:t>Enter title</a:t>
            </a:r>
            <a:endParaRPr lang="en-GB" dirty="0"/>
          </a:p>
        </p:txBody>
      </p:sp>
      <p:grpSp>
        <p:nvGrpSpPr>
          <p:cNvPr id="22" name="Group 21">
            <a:extLst>
              <a:ext uri="{FF2B5EF4-FFF2-40B4-BE49-F238E27FC236}">
                <a16:creationId xmlns:a16="http://schemas.microsoft.com/office/drawing/2014/main" id="{A7352A5A-8B34-4C63-A06D-50FA57A93E46}"/>
              </a:ext>
            </a:extLst>
          </p:cNvPr>
          <p:cNvGrpSpPr/>
          <p:nvPr userDrawn="1"/>
        </p:nvGrpSpPr>
        <p:grpSpPr>
          <a:xfrm>
            <a:off x="3659958" y="1196974"/>
            <a:ext cx="8532042" cy="4965701"/>
            <a:chOff x="3659958" y="1196974"/>
            <a:chExt cx="8532042" cy="4965701"/>
          </a:xfrm>
          <a:effectLst/>
        </p:grpSpPr>
        <p:pic>
          <p:nvPicPr>
            <p:cNvPr id="7" name="Picture 6">
              <a:extLst>
                <a:ext uri="{FF2B5EF4-FFF2-40B4-BE49-F238E27FC236}">
                  <a16:creationId xmlns:a16="http://schemas.microsoft.com/office/drawing/2014/main" id="{3911DD13-7097-41D6-8FF0-2EAB328937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3659958" y="1196974"/>
              <a:ext cx="8532041" cy="4965701"/>
            </a:xfrm>
            <a:prstGeom prst="rect">
              <a:avLst/>
            </a:prstGeom>
          </p:spPr>
        </p:pic>
        <p:sp>
          <p:nvSpPr>
            <p:cNvPr id="8" name="Rectangle 7">
              <a:extLst>
                <a:ext uri="{FF2B5EF4-FFF2-40B4-BE49-F238E27FC236}">
                  <a16:creationId xmlns:a16="http://schemas.microsoft.com/office/drawing/2014/main" id="{992847E2-3C94-4547-B0CC-65034C4B1059}"/>
                </a:ext>
              </a:extLst>
            </p:cNvPr>
            <p:cNvSpPr/>
            <p:nvPr userDrawn="1"/>
          </p:nvSpPr>
          <p:spPr>
            <a:xfrm>
              <a:off x="3659959" y="1196975"/>
              <a:ext cx="8532041" cy="4965700"/>
            </a:xfrm>
            <a:prstGeom prst="rect">
              <a:avLst/>
            </a:prstGeom>
            <a:solidFill>
              <a:schemeClr val="accent5">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6B529439-E3B1-47B3-8964-D7BB0852372B}"/>
              </a:ext>
            </a:extLst>
          </p:cNvPr>
          <p:cNvGrpSpPr/>
          <p:nvPr userDrawn="1"/>
        </p:nvGrpSpPr>
        <p:grpSpPr>
          <a:xfrm>
            <a:off x="4041838" y="1447028"/>
            <a:ext cx="7768282" cy="4465594"/>
            <a:chOff x="4041838" y="1447028"/>
            <a:chExt cx="7768282" cy="4465594"/>
          </a:xfrm>
        </p:grpSpPr>
        <p:sp>
          <p:nvSpPr>
            <p:cNvPr id="11" name="Freeform: Shape 10">
              <a:extLst>
                <a:ext uri="{FF2B5EF4-FFF2-40B4-BE49-F238E27FC236}">
                  <a16:creationId xmlns:a16="http://schemas.microsoft.com/office/drawing/2014/main" id="{C8F3D083-A721-4707-8E3C-F0476802E466}"/>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rgbClr val="D0D0D0"/>
            </a:solidFill>
            <a:ln w="222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CCBA0C-0AC3-4308-ABF6-CE40C9671BEE}"/>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rgbClr val="E6E6E6"/>
            </a:solidFill>
            <a:ln w="222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366A17-8452-47BB-8F77-8ABCB92DBE23}"/>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489A2D9B-7EE2-4586-BF17-AA6BE3356587}"/>
                </a:ext>
              </a:extLst>
            </p:cNvPr>
            <p:cNvSpPr/>
            <p:nvPr/>
          </p:nvSpPr>
          <p:spPr>
            <a:xfrm>
              <a:off x="4041838" y="5753467"/>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34B4D2A-5F7F-4D95-BCFA-06174E46550C}"/>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rgbClr val="E6E6E6"/>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reeform: Shape 15">
              <a:extLst>
                <a:ext uri="{FF2B5EF4-FFF2-40B4-BE49-F238E27FC236}">
                  <a16:creationId xmlns:a16="http://schemas.microsoft.com/office/drawing/2014/main" id="{30C1514C-EE58-40D6-AC08-78C523270EE2}"/>
                </a:ext>
              </a:extLst>
            </p:cNvPr>
            <p:cNvSpPr/>
            <p:nvPr/>
          </p:nvSpPr>
          <p:spPr>
            <a:xfrm>
              <a:off x="7188038" y="5753486"/>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FFD7E25-D836-44B9-BAA0-02779A284CB0}"/>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68C189F-968C-4D7B-8212-B37CE90EE42E}"/>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a:p>
          </p:txBody>
        </p:sp>
      </p:grpSp>
      <p:sp>
        <p:nvSpPr>
          <p:cNvPr id="20" name="Picture Placeholder 19">
            <a:extLst>
              <a:ext uri="{FF2B5EF4-FFF2-40B4-BE49-F238E27FC236}">
                <a16:creationId xmlns:a16="http://schemas.microsoft.com/office/drawing/2014/main" id="{331B7152-84DB-42A7-B20E-EF4E19F62085}"/>
              </a:ext>
            </a:extLst>
          </p:cNvPr>
          <p:cNvSpPr>
            <a:spLocks noGrp="1"/>
          </p:cNvSpPr>
          <p:nvPr>
            <p:ph type="pic" sz="quarter" idx="13" hasCustomPrompt="1"/>
          </p:nvPr>
        </p:nvSpPr>
        <p:spPr>
          <a:xfrm>
            <a:off x="4805697" y="1506037"/>
            <a:ext cx="6231711" cy="4099998"/>
          </a:xfrm>
          <a:prstGeom prst="round2SameRect">
            <a:avLst>
              <a:gd name="adj1" fmla="val 4344"/>
              <a:gd name="adj2" fmla="val 0"/>
            </a:avLst>
          </a:prstGeom>
          <a:solidFill>
            <a:schemeClr val="bg1"/>
          </a:solidFill>
        </p:spPr>
        <p:txBody>
          <a:bodyPr bIns="57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cxnSp>
        <p:nvCxnSpPr>
          <p:cNvPr id="35" name="Straight Connector 34">
            <a:extLst>
              <a:ext uri="{FF2B5EF4-FFF2-40B4-BE49-F238E27FC236}">
                <a16:creationId xmlns:a16="http://schemas.microsoft.com/office/drawing/2014/main" id="{29844BD4-56A5-4C77-9AAE-4AAD3F473EF5}"/>
              </a:ext>
            </a:extLst>
          </p:cNvPr>
          <p:cNvCxnSpPr/>
          <p:nvPr userDrawn="1"/>
        </p:nvCxnSpPr>
        <p:spPr>
          <a:xfrm>
            <a:off x="3642945" y="1192212"/>
            <a:ext cx="0" cy="4979988"/>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60CCE7-0625-45ED-B5ED-CA4D818675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69A83E-814D-4FF1-BACB-24E3B05B3430}"/>
              </a:ext>
            </a:extLst>
          </p:cNvPr>
          <p:cNvCxnSpPr>
            <a:cxnSpLocks/>
          </p:cNvCxnSpPr>
          <p:nvPr userDrawn="1"/>
        </p:nvCxnSpPr>
        <p:spPr>
          <a:xfrm>
            <a:off x="0" y="1192212"/>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A93E228-7556-4858-86A6-3625173986DD}"/>
              </a:ext>
            </a:extLst>
          </p:cNvPr>
          <p:cNvSpPr>
            <a:spLocks noGrp="1"/>
          </p:cNvSpPr>
          <p:nvPr>
            <p:ph type="ftr" sz="quarter" idx="15"/>
          </p:nvPr>
        </p:nvSpPr>
        <p:spPr/>
        <p:txBody>
          <a:bodyPr/>
          <a:lstStyle/>
          <a:p>
            <a:endParaRPr lang="en-GB"/>
          </a:p>
        </p:txBody>
      </p:sp>
      <p:pic>
        <p:nvPicPr>
          <p:cNvPr id="34" name="Picture 33">
            <a:extLst>
              <a:ext uri="{FF2B5EF4-FFF2-40B4-BE49-F238E27FC236}">
                <a16:creationId xmlns:a16="http://schemas.microsoft.com/office/drawing/2014/main" id="{81856FC7-1C17-9A43-8246-8652F165B3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00392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2F333D84-D3DD-4354-B355-8BFE4E29554D}"/>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if/as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3857938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72E95B8-C107-448D-8639-B2BDC809E947}"/>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340747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3">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0AE7E0C5-235F-4BE6-A9CF-B304D39979E8}"/>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any additional text 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2737817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4">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CEF8E829-0A31-4984-8E82-588BEC8C650D}"/>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2074243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6">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33149708-2A64-4BEB-AACB-89D287DC6BEB}"/>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730815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18E377D-0CB5-46D4-91F2-D1D9FD5487D2}"/>
              </a:ext>
            </a:extLst>
          </p:cNvPr>
          <p:cNvGrpSpPr/>
          <p:nvPr userDrawn="1"/>
        </p:nvGrpSpPr>
        <p:grpSpPr>
          <a:xfrm>
            <a:off x="0" y="-33780"/>
            <a:ext cx="12192209" cy="6909525"/>
            <a:chOff x="0" y="-33780"/>
            <a:chExt cx="12192209" cy="6909525"/>
          </a:xfrm>
        </p:grpSpPr>
        <p:sp>
          <p:nvSpPr>
            <p:cNvPr id="37" name="Freeform: Shape 36">
              <a:extLst>
                <a:ext uri="{FF2B5EF4-FFF2-40B4-BE49-F238E27FC236}">
                  <a16:creationId xmlns:a16="http://schemas.microsoft.com/office/drawing/2014/main" id="{DBBDF563-C2E5-45BC-9179-C26645373868}"/>
                </a:ext>
              </a:extLst>
            </p:cNvPr>
            <p:cNvSpPr/>
            <p:nvPr userDrawn="1"/>
          </p:nvSpPr>
          <p:spPr>
            <a:xfrm>
              <a:off x="1238924" y="-33780"/>
              <a:ext cx="5811678" cy="2039559"/>
            </a:xfrm>
            <a:custGeom>
              <a:avLst/>
              <a:gdLst>
                <a:gd name="connsiteX0" fmla="*/ 5805818 w 5811678"/>
                <a:gd name="connsiteY0" fmla="*/ 0 h 2039559"/>
                <a:gd name="connsiteX1" fmla="*/ 5811678 w 5811678"/>
                <a:gd name="connsiteY1" fmla="*/ 0 h 2039559"/>
                <a:gd name="connsiteX2" fmla="*/ 5805248 w 5811678"/>
                <a:gd name="connsiteY2" fmla="*/ 28902 h 2039559"/>
                <a:gd name="connsiteX3" fmla="*/ 5638243 w 5811678"/>
                <a:gd name="connsiteY3" fmla="*/ 1991279 h 2039559"/>
                <a:gd name="connsiteX4" fmla="*/ 2006007 w 5811678"/>
                <a:gd name="connsiteY4" fmla="*/ 2039559 h 2039559"/>
                <a:gd name="connsiteX5" fmla="*/ 0 w 5811678"/>
                <a:gd name="connsiteY5" fmla="*/ 103438 h 2039559"/>
                <a:gd name="connsiteX6" fmla="*/ 344217 w 5811678"/>
                <a:gd name="connsiteY6" fmla="*/ 40514 h 2039559"/>
                <a:gd name="connsiteX7" fmla="*/ 421738 w 5811678"/>
                <a:gd name="connsiteY7" fmla="*/ 23514 h 2039559"/>
                <a:gd name="connsiteX8" fmla="*/ 5805818 w 5811678"/>
                <a:gd name="connsiteY8" fmla="*/ 23514 h 203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678" h="2039559">
                  <a:moveTo>
                    <a:pt x="5805818" y="0"/>
                  </a:moveTo>
                  <a:lnTo>
                    <a:pt x="5811678" y="0"/>
                  </a:lnTo>
                  <a:lnTo>
                    <a:pt x="5805248" y="28902"/>
                  </a:lnTo>
                  <a:cubicBezTo>
                    <a:pt x="5682984" y="681346"/>
                    <a:pt x="5627896" y="1338512"/>
                    <a:pt x="5638243" y="1991279"/>
                  </a:cubicBezTo>
                  <a:cubicBezTo>
                    <a:pt x="4421213" y="1779781"/>
                    <a:pt x="3190392" y="1804612"/>
                    <a:pt x="2006007" y="2039559"/>
                  </a:cubicBezTo>
                  <a:cubicBezTo>
                    <a:pt x="1440479" y="1314029"/>
                    <a:pt x="770586" y="658848"/>
                    <a:pt x="0" y="103438"/>
                  </a:cubicBezTo>
                  <a:cubicBezTo>
                    <a:pt x="115146" y="84472"/>
                    <a:pt x="229903" y="63491"/>
                    <a:pt x="344217" y="40514"/>
                  </a:cubicBezTo>
                  <a:lnTo>
                    <a:pt x="421738" y="23514"/>
                  </a:lnTo>
                  <a:lnTo>
                    <a:pt x="5805818" y="23514"/>
                  </a:lnTo>
                  <a:close/>
                </a:path>
              </a:pathLst>
            </a:custGeom>
            <a:solidFill>
              <a:srgbClr val="C2D9AC"/>
            </a:solidFill>
            <a:ln w="9525" cap="flat">
              <a:noFill/>
              <a:prstDash val="solid"/>
              <a:miter/>
            </a:ln>
          </p:spPr>
          <p:txBody>
            <a:bodyPr wrap="square" rtlCol="0" anchor="ctr">
              <a:noAutofit/>
            </a:bodyPr>
            <a:lstStyle/>
            <a:p>
              <a:endParaRPr lang="en-GB"/>
            </a:p>
          </p:txBody>
        </p:sp>
        <p:sp>
          <p:nvSpPr>
            <p:cNvPr id="38" name="Freeform: Shape 37">
              <a:extLst>
                <a:ext uri="{FF2B5EF4-FFF2-40B4-BE49-F238E27FC236}">
                  <a16:creationId xmlns:a16="http://schemas.microsoft.com/office/drawing/2014/main" id="{64CDE52D-633D-4221-8295-14FBE4670A09}"/>
                </a:ext>
              </a:extLst>
            </p:cNvPr>
            <p:cNvSpPr/>
            <p:nvPr userDrawn="1"/>
          </p:nvSpPr>
          <p:spPr>
            <a:xfrm>
              <a:off x="6875931" y="23828"/>
              <a:ext cx="2415051" cy="2398506"/>
            </a:xfrm>
            <a:custGeom>
              <a:avLst/>
              <a:gdLst>
                <a:gd name="connsiteX0" fmla="*/ 163597 w 2415051"/>
                <a:gd name="connsiteY0" fmla="*/ 0 h 2398506"/>
                <a:gd name="connsiteX1" fmla="*/ 840978 w 2415051"/>
                <a:gd name="connsiteY1" fmla="*/ 0 h 2398506"/>
                <a:gd name="connsiteX2" fmla="*/ 1014804 w 2415051"/>
                <a:gd name="connsiteY2" fmla="*/ 202118 h 2398506"/>
                <a:gd name="connsiteX3" fmla="*/ 2415051 w 2415051"/>
                <a:gd name="connsiteY3" fmla="*/ 1492743 h 2398506"/>
                <a:gd name="connsiteX4" fmla="*/ 1718030 w 2415051"/>
                <a:gd name="connsiteY4" fmla="*/ 2398506 h 2398506"/>
                <a:gd name="connsiteX5" fmla="*/ 1226 w 2415051"/>
                <a:gd name="connsiteY5" fmla="*/ 1934129 h 2398506"/>
                <a:gd name="connsiteX6" fmla="*/ 89102 w 2415051"/>
                <a:gd name="connsiteY6" fmla="*/ 461406 h 239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051" h="2398506">
                  <a:moveTo>
                    <a:pt x="163597" y="0"/>
                  </a:moveTo>
                  <a:lnTo>
                    <a:pt x="840978" y="0"/>
                  </a:lnTo>
                  <a:lnTo>
                    <a:pt x="1014804" y="202118"/>
                  </a:lnTo>
                  <a:cubicBezTo>
                    <a:pt x="1434006" y="671180"/>
                    <a:pt x="1901540" y="1104232"/>
                    <a:pt x="2415051" y="1492743"/>
                  </a:cubicBezTo>
                  <a:cubicBezTo>
                    <a:pt x="2198037" y="1810909"/>
                    <a:pt x="1965850" y="2112522"/>
                    <a:pt x="1718030" y="2398506"/>
                  </a:cubicBezTo>
                  <a:cubicBezTo>
                    <a:pt x="1152966" y="2190223"/>
                    <a:pt x="579164" y="2034821"/>
                    <a:pt x="1226" y="1934129"/>
                  </a:cubicBezTo>
                  <a:cubicBezTo>
                    <a:pt x="-6534" y="1444293"/>
                    <a:pt x="22513" y="952131"/>
                    <a:pt x="89102" y="461406"/>
                  </a:cubicBezTo>
                  <a:close/>
                </a:path>
              </a:pathLst>
            </a:custGeom>
            <a:solidFill>
              <a:srgbClr val="7BB453"/>
            </a:solidFill>
            <a:ln w="9525" cap="flat">
              <a:noFill/>
              <a:prstDash val="solid"/>
              <a:miter/>
            </a:ln>
          </p:spPr>
          <p:txBody>
            <a:bodyPr wrap="square" rtlCol="0" anchor="ctr">
              <a:noAutofit/>
            </a:bodyPr>
            <a:lstStyle/>
            <a:p>
              <a:endParaRPr lang="en-GB"/>
            </a:p>
          </p:txBody>
        </p:sp>
        <p:sp>
          <p:nvSpPr>
            <p:cNvPr id="40" name="Freeform: Shape 39">
              <a:extLst>
                <a:ext uri="{FF2B5EF4-FFF2-40B4-BE49-F238E27FC236}">
                  <a16:creationId xmlns:a16="http://schemas.microsoft.com/office/drawing/2014/main" id="{2E86168E-64B5-481C-813C-59CDD0EE3719}"/>
                </a:ext>
              </a:extLst>
            </p:cNvPr>
            <p:cNvSpPr/>
            <p:nvPr userDrawn="1"/>
          </p:nvSpPr>
          <p:spPr>
            <a:xfrm>
              <a:off x="9290988" y="3231"/>
              <a:ext cx="2901013" cy="3033189"/>
            </a:xfrm>
            <a:custGeom>
              <a:avLst/>
              <a:gdLst>
                <a:gd name="connsiteX0" fmla="*/ 851567 w 2901013"/>
                <a:gd name="connsiteY0" fmla="*/ 0 h 3033189"/>
                <a:gd name="connsiteX1" fmla="*/ 2901013 w 2901013"/>
                <a:gd name="connsiteY1" fmla="*/ 0 h 3033189"/>
                <a:gd name="connsiteX2" fmla="*/ 2901013 w 2901013"/>
                <a:gd name="connsiteY2" fmla="*/ 3033189 h 3033189"/>
                <a:gd name="connsiteX3" fmla="*/ 2677682 w 2901013"/>
                <a:gd name="connsiteY3" fmla="*/ 2958364 h 3033189"/>
                <a:gd name="connsiteX4" fmla="*/ 1452436 w 2901013"/>
                <a:gd name="connsiteY4" fmla="*/ 2429680 h 3033189"/>
                <a:gd name="connsiteX5" fmla="*/ 0 w 2901013"/>
                <a:gd name="connsiteY5" fmla="*/ 1513341 h 3033189"/>
                <a:gd name="connsiteX6" fmla="*/ 633111 w 2901013"/>
                <a:gd name="connsiteY6" fmla="*/ 455854 h 3033189"/>
                <a:gd name="connsiteX7" fmla="*/ 765349 w 2901013"/>
                <a:gd name="connsiteY7" fmla="*/ 188400 h 30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013" h="3033189">
                  <a:moveTo>
                    <a:pt x="851567" y="0"/>
                  </a:moveTo>
                  <a:lnTo>
                    <a:pt x="2901013" y="0"/>
                  </a:lnTo>
                  <a:lnTo>
                    <a:pt x="2901013" y="3033189"/>
                  </a:lnTo>
                  <a:lnTo>
                    <a:pt x="2677682" y="2958364"/>
                  </a:lnTo>
                  <a:cubicBezTo>
                    <a:pt x="2263366" y="2811868"/>
                    <a:pt x="1854050" y="2636119"/>
                    <a:pt x="1452436" y="2429680"/>
                  </a:cubicBezTo>
                  <a:cubicBezTo>
                    <a:pt x="933344" y="2163009"/>
                    <a:pt x="450123" y="1854498"/>
                    <a:pt x="0" y="1513341"/>
                  </a:cubicBezTo>
                  <a:cubicBezTo>
                    <a:pt x="228508" y="1177707"/>
                    <a:pt x="441844" y="825973"/>
                    <a:pt x="633111" y="455854"/>
                  </a:cubicBezTo>
                  <a:cubicBezTo>
                    <a:pt x="678686" y="367060"/>
                    <a:pt x="722760" y="277900"/>
                    <a:pt x="765349" y="188400"/>
                  </a:cubicBezTo>
                  <a:close/>
                </a:path>
              </a:pathLst>
            </a:custGeom>
            <a:solidFill>
              <a:srgbClr val="A0C680"/>
            </a:solidFill>
            <a:ln w="9525" cap="flat">
              <a:noFill/>
              <a:prstDash val="solid"/>
              <a:miter/>
            </a:ln>
          </p:spPr>
          <p:txBody>
            <a:bodyPr wrap="square" rtlCol="0" anchor="ctr">
              <a:noAutofit/>
            </a:bodyPr>
            <a:lstStyle/>
            <a:p>
              <a:endParaRPr lang="en-GB"/>
            </a:p>
          </p:txBody>
        </p:sp>
        <p:sp>
          <p:nvSpPr>
            <p:cNvPr id="39" name="Freeform: Shape 38">
              <a:extLst>
                <a:ext uri="{FF2B5EF4-FFF2-40B4-BE49-F238E27FC236}">
                  <a16:creationId xmlns:a16="http://schemas.microsoft.com/office/drawing/2014/main" id="{E0EF7B63-8BE6-4F4C-8A79-74FBDAD5EB62}"/>
                </a:ext>
              </a:extLst>
            </p:cNvPr>
            <p:cNvSpPr/>
            <p:nvPr userDrawn="1"/>
          </p:nvSpPr>
          <p:spPr>
            <a:xfrm>
              <a:off x="7696224" y="0"/>
              <a:ext cx="2446605" cy="1516572"/>
            </a:xfrm>
            <a:custGeom>
              <a:avLst/>
              <a:gdLst>
                <a:gd name="connsiteX0" fmla="*/ 0 w 2446605"/>
                <a:gd name="connsiteY0" fmla="*/ 0 h 1516572"/>
                <a:gd name="connsiteX1" fmla="*/ 2446605 w 2446605"/>
                <a:gd name="connsiteY1" fmla="*/ 0 h 1516572"/>
                <a:gd name="connsiteX2" fmla="*/ 2227875 w 2446605"/>
                <a:gd name="connsiteY2" fmla="*/ 459544 h 1516572"/>
                <a:gd name="connsiteX3" fmla="*/ 1594764 w 2446605"/>
                <a:gd name="connsiteY3" fmla="*/ 1516572 h 1516572"/>
                <a:gd name="connsiteX4" fmla="*/ 194313 w 2446605"/>
                <a:gd name="connsiteY4" fmla="*/ 225946 h 151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605" h="1516572">
                  <a:moveTo>
                    <a:pt x="0" y="0"/>
                  </a:moveTo>
                  <a:lnTo>
                    <a:pt x="2446605" y="0"/>
                  </a:lnTo>
                  <a:lnTo>
                    <a:pt x="2227875" y="459544"/>
                  </a:lnTo>
                  <a:cubicBezTo>
                    <a:pt x="2036150" y="829668"/>
                    <a:pt x="1823272" y="1181396"/>
                    <a:pt x="1594764" y="1516572"/>
                  </a:cubicBezTo>
                  <a:cubicBezTo>
                    <a:pt x="1081250" y="1128061"/>
                    <a:pt x="613535" y="695008"/>
                    <a:pt x="194313" y="225946"/>
                  </a:cubicBezTo>
                  <a:close/>
                </a:path>
              </a:pathLst>
            </a:custGeom>
            <a:solidFill>
              <a:srgbClr val="4DA32F"/>
            </a:solidFill>
            <a:ln w="9525" cap="flat">
              <a:noFill/>
              <a:prstDash val="solid"/>
              <a:miter/>
            </a:ln>
          </p:spPr>
          <p:txBody>
            <a:bodyPr wrap="square" rtlCol="0" anchor="ctr">
              <a:noAutofit/>
            </a:bodyPr>
            <a:lstStyle/>
            <a:p>
              <a:endParaRPr lang="en-GB"/>
            </a:p>
          </p:txBody>
        </p:sp>
        <p:sp>
          <p:nvSpPr>
            <p:cNvPr id="41" name="Freeform: Shape 40">
              <a:extLst>
                <a:ext uri="{FF2B5EF4-FFF2-40B4-BE49-F238E27FC236}">
                  <a16:creationId xmlns:a16="http://schemas.microsoft.com/office/drawing/2014/main" id="{1CFE30B6-30EF-4CC6-9B8D-F2187B10FEE2}"/>
                </a:ext>
              </a:extLst>
            </p:cNvPr>
            <p:cNvSpPr/>
            <p:nvPr userDrawn="1"/>
          </p:nvSpPr>
          <p:spPr>
            <a:xfrm>
              <a:off x="4875293" y="3833388"/>
              <a:ext cx="3379827" cy="3027843"/>
            </a:xfrm>
            <a:custGeom>
              <a:avLst/>
              <a:gdLst>
                <a:gd name="connsiteX0" fmla="*/ 2211065 w 3379827"/>
                <a:gd name="connsiteY0" fmla="*/ 0 h 3027843"/>
                <a:gd name="connsiteX1" fmla="*/ 3213913 w 3379827"/>
                <a:gd name="connsiteY1" fmla="*/ 2736946 h 3027843"/>
                <a:gd name="connsiteX2" fmla="*/ 3379827 w 3379827"/>
                <a:gd name="connsiteY2" fmla="*/ 3027843 h 3027843"/>
                <a:gd name="connsiteX3" fmla="*/ 2179338 w 3379827"/>
                <a:gd name="connsiteY3" fmla="*/ 3027843 h 3027843"/>
                <a:gd name="connsiteX4" fmla="*/ 1871061 w 3379827"/>
                <a:gd name="connsiteY4" fmla="*/ 2986653 h 3027843"/>
                <a:gd name="connsiteX5" fmla="*/ 332879 w 3379827"/>
                <a:gd name="connsiteY5" fmla="*/ 2620727 h 3027843"/>
                <a:gd name="connsiteX6" fmla="*/ 0 w 3379827"/>
                <a:gd name="connsiteY6" fmla="*/ 1257491 h 3027843"/>
                <a:gd name="connsiteX7" fmla="*/ 2211065 w 3379827"/>
                <a:gd name="connsiteY7" fmla="*/ 0 h 302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827" h="3027843">
                  <a:moveTo>
                    <a:pt x="2211065" y="0"/>
                  </a:moveTo>
                  <a:cubicBezTo>
                    <a:pt x="2408999" y="955073"/>
                    <a:pt x="2747389" y="1877757"/>
                    <a:pt x="3213913" y="2736946"/>
                  </a:cubicBezTo>
                  <a:lnTo>
                    <a:pt x="3379827" y="3027843"/>
                  </a:lnTo>
                  <a:lnTo>
                    <a:pt x="2179338" y="3027843"/>
                  </a:lnTo>
                  <a:lnTo>
                    <a:pt x="1871061" y="2986653"/>
                  </a:lnTo>
                  <a:cubicBezTo>
                    <a:pt x="1354732" y="2907169"/>
                    <a:pt x="840472" y="2785788"/>
                    <a:pt x="332879" y="2620727"/>
                  </a:cubicBezTo>
                  <a:cubicBezTo>
                    <a:pt x="253338" y="2159111"/>
                    <a:pt x="142533" y="1703013"/>
                    <a:pt x="0" y="1257491"/>
                  </a:cubicBezTo>
                  <a:cubicBezTo>
                    <a:pt x="783918" y="934725"/>
                    <a:pt x="1528298" y="515409"/>
                    <a:pt x="2211065" y="0"/>
                  </a:cubicBezTo>
                  <a:close/>
                </a:path>
              </a:pathLst>
            </a:custGeom>
            <a:solidFill>
              <a:srgbClr val="C2D9AC"/>
            </a:solidFill>
            <a:ln w="9525"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E45AEC23-67F0-42E4-ACC6-19CFD240E545}"/>
                </a:ext>
              </a:extLst>
            </p:cNvPr>
            <p:cNvSpPr/>
            <p:nvPr userDrawn="1"/>
          </p:nvSpPr>
          <p:spPr>
            <a:xfrm>
              <a:off x="7085439" y="2422334"/>
              <a:ext cx="5106770" cy="4453411"/>
            </a:xfrm>
            <a:custGeom>
              <a:avLst/>
              <a:gdLst>
                <a:gd name="connsiteX0" fmla="*/ 1508526 w 5106770"/>
                <a:gd name="connsiteY0" fmla="*/ 0 h 4453411"/>
                <a:gd name="connsiteX1" fmla="*/ 2626703 w 5106770"/>
                <a:gd name="connsiteY1" fmla="*/ 487822 h 4453411"/>
                <a:gd name="connsiteX2" fmla="*/ 4828625 w 5106770"/>
                <a:gd name="connsiteY2" fmla="*/ 2029284 h 4453411"/>
                <a:gd name="connsiteX3" fmla="*/ 5106770 w 5106770"/>
                <a:gd name="connsiteY3" fmla="*/ 2301454 h 4453411"/>
                <a:gd name="connsiteX4" fmla="*/ 5106561 w 5106770"/>
                <a:gd name="connsiteY4" fmla="*/ 2301454 h 4453411"/>
                <a:gd name="connsiteX5" fmla="*/ 5106561 w 5106770"/>
                <a:gd name="connsiteY5" fmla="*/ 3701023 h 4453411"/>
                <a:gd name="connsiteX6" fmla="*/ 5023648 w 5106770"/>
                <a:gd name="connsiteY6" fmla="*/ 3737215 h 4453411"/>
                <a:gd name="connsiteX7" fmla="*/ 2677688 w 5106770"/>
                <a:gd name="connsiteY7" fmla="*/ 4397416 h 4453411"/>
                <a:gd name="connsiteX8" fmla="*/ 2240943 w 5106770"/>
                <a:gd name="connsiteY8" fmla="*/ 4453411 h 4453411"/>
                <a:gd name="connsiteX9" fmla="*/ 1177043 w 5106770"/>
                <a:gd name="connsiteY9" fmla="*/ 4453411 h 4453411"/>
                <a:gd name="connsiteX10" fmla="*/ 1002995 w 5106770"/>
                <a:gd name="connsiteY10" fmla="*/ 4148156 h 4453411"/>
                <a:gd name="connsiteX11" fmla="*/ 0 w 5106770"/>
                <a:gd name="connsiteY11" fmla="*/ 1411054 h 4453411"/>
                <a:gd name="connsiteX12" fmla="*/ 1508526 w 5106770"/>
                <a:gd name="connsiteY12" fmla="*/ 0 h 445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6770" h="4453411">
                  <a:moveTo>
                    <a:pt x="1508526" y="0"/>
                  </a:moveTo>
                  <a:cubicBezTo>
                    <a:pt x="1886465" y="138392"/>
                    <a:pt x="2259804" y="299316"/>
                    <a:pt x="2626703" y="487822"/>
                  </a:cubicBezTo>
                  <a:cubicBezTo>
                    <a:pt x="3447118" y="909381"/>
                    <a:pt x="4183299" y="1430797"/>
                    <a:pt x="4828625" y="2029284"/>
                  </a:cubicBezTo>
                  <a:lnTo>
                    <a:pt x="5106770" y="2301454"/>
                  </a:lnTo>
                  <a:lnTo>
                    <a:pt x="5106561" y="2301454"/>
                  </a:lnTo>
                  <a:lnTo>
                    <a:pt x="5106561" y="3701023"/>
                  </a:lnTo>
                  <a:lnTo>
                    <a:pt x="5023648" y="3737215"/>
                  </a:lnTo>
                  <a:cubicBezTo>
                    <a:pt x="4272443" y="4051740"/>
                    <a:pt x="3484134" y="4273813"/>
                    <a:pt x="2677688" y="4397416"/>
                  </a:cubicBezTo>
                  <a:lnTo>
                    <a:pt x="2240943" y="4453411"/>
                  </a:lnTo>
                  <a:lnTo>
                    <a:pt x="1177043" y="4453411"/>
                  </a:lnTo>
                  <a:lnTo>
                    <a:pt x="1002995" y="4148156"/>
                  </a:lnTo>
                  <a:cubicBezTo>
                    <a:pt x="536775" y="3289266"/>
                    <a:pt x="198336" y="2366528"/>
                    <a:pt x="0" y="1411054"/>
                  </a:cubicBezTo>
                  <a:cubicBezTo>
                    <a:pt x="545756" y="1000016"/>
                    <a:pt x="1051511" y="526443"/>
                    <a:pt x="1508526" y="0"/>
                  </a:cubicBezTo>
                  <a:close/>
                </a:path>
              </a:pathLst>
            </a:custGeom>
            <a:solidFill>
              <a:srgbClr val="A0C680"/>
            </a:solidFill>
            <a:ln w="9525" cap="flat">
              <a:noFill/>
              <a:prstDash val="solid"/>
              <a:miter/>
            </a:ln>
          </p:spPr>
          <p:txBody>
            <a:bodyPr wrap="square" rtlCol="0" anchor="ctr">
              <a:noAutofit/>
            </a:bodyPr>
            <a:lstStyle/>
            <a:p>
              <a:endParaRPr lang="en-GB"/>
            </a:p>
          </p:txBody>
        </p:sp>
        <p:grpSp>
          <p:nvGrpSpPr>
            <p:cNvPr id="3" name="Group 2">
              <a:extLst>
                <a:ext uri="{FF2B5EF4-FFF2-40B4-BE49-F238E27FC236}">
                  <a16:creationId xmlns:a16="http://schemas.microsoft.com/office/drawing/2014/main" id="{2DFB2EBA-67FF-4E6D-8802-C69D4BFB6C14}"/>
                </a:ext>
              </a:extLst>
            </p:cNvPr>
            <p:cNvGrpSpPr/>
            <p:nvPr userDrawn="1"/>
          </p:nvGrpSpPr>
          <p:grpSpPr>
            <a:xfrm>
              <a:off x="0" y="69653"/>
              <a:ext cx="12192000" cy="6764518"/>
              <a:chOff x="0" y="69653"/>
              <a:chExt cx="12192000" cy="6764518"/>
            </a:xfrm>
          </p:grpSpPr>
          <p:sp>
            <p:nvSpPr>
              <p:cNvPr id="22" name="Freeform: Shape 21">
                <a:extLst>
                  <a:ext uri="{FF2B5EF4-FFF2-40B4-BE49-F238E27FC236}">
                    <a16:creationId xmlns:a16="http://schemas.microsoft.com/office/drawing/2014/main" id="{CA46B033-747C-4DFA-9FC1-54E65CF1D028}"/>
                  </a:ext>
                </a:extLst>
              </p:cNvPr>
              <p:cNvSpPr/>
              <p:nvPr userDrawn="1"/>
            </p:nvSpPr>
            <p:spPr>
              <a:xfrm>
                <a:off x="0" y="2495510"/>
                <a:ext cx="386036" cy="771665"/>
              </a:xfrm>
              <a:custGeom>
                <a:avLst/>
                <a:gdLst>
                  <a:gd name="connsiteX0" fmla="*/ 0 w 386036"/>
                  <a:gd name="connsiteY0" fmla="*/ 0 h 771665"/>
                  <a:gd name="connsiteX1" fmla="*/ 97102 w 386036"/>
                  <a:gd name="connsiteY1" fmla="*/ 149054 h 771665"/>
                  <a:gd name="connsiteX2" fmla="*/ 386036 w 386036"/>
                  <a:gd name="connsiteY2" fmla="*/ 547984 h 771665"/>
                  <a:gd name="connsiteX3" fmla="*/ 20320 w 386036"/>
                  <a:gd name="connsiteY3" fmla="*/ 758739 h 771665"/>
                  <a:gd name="connsiteX4" fmla="*/ 0 w 386036"/>
                  <a:gd name="connsiteY4" fmla="*/ 771665 h 77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36" h="771665">
                    <a:moveTo>
                      <a:pt x="0" y="0"/>
                    </a:moveTo>
                    <a:lnTo>
                      <a:pt x="97102" y="149054"/>
                    </a:lnTo>
                    <a:cubicBezTo>
                      <a:pt x="189941" y="284157"/>
                      <a:pt x="286264" y="417177"/>
                      <a:pt x="386036" y="547984"/>
                    </a:cubicBezTo>
                    <a:cubicBezTo>
                      <a:pt x="262701" y="615455"/>
                      <a:pt x="140774" y="685743"/>
                      <a:pt x="20320" y="758739"/>
                    </a:cubicBezTo>
                    <a:lnTo>
                      <a:pt x="0" y="771665"/>
                    </a:lnTo>
                    <a:close/>
                  </a:path>
                </a:pathLst>
              </a:custGeom>
              <a:solidFill>
                <a:srgbClr val="C2D9AC"/>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1DA04A4-4607-419C-B3D8-6FBA6766DFA9}"/>
                  </a:ext>
                </a:extLst>
              </p:cNvPr>
              <p:cNvSpPr/>
              <p:nvPr userDrawn="1"/>
            </p:nvSpPr>
            <p:spPr>
              <a:xfrm>
                <a:off x="0" y="5596173"/>
                <a:ext cx="5262325" cy="1237998"/>
              </a:xfrm>
              <a:custGeom>
                <a:avLst/>
                <a:gdLst>
                  <a:gd name="connsiteX0" fmla="*/ 3284010 w 5262325"/>
                  <a:gd name="connsiteY0" fmla="*/ 0 h 1237998"/>
                  <a:gd name="connsiteX1" fmla="*/ 3729533 w 5262325"/>
                  <a:gd name="connsiteY1" fmla="*/ 243684 h 1237998"/>
                  <a:gd name="connsiteX2" fmla="*/ 5207716 w 5262325"/>
                  <a:gd name="connsiteY2" fmla="*/ 857483 h 1237998"/>
                  <a:gd name="connsiteX3" fmla="*/ 5262325 w 5262325"/>
                  <a:gd name="connsiteY3" fmla="*/ 1237998 h 1237998"/>
                  <a:gd name="connsiteX4" fmla="*/ 0 w 5262325"/>
                  <a:gd name="connsiteY4" fmla="*/ 1237998 h 1237998"/>
                  <a:gd name="connsiteX5" fmla="*/ 0 w 5262325"/>
                  <a:gd name="connsiteY5" fmla="*/ 185769 h 1237998"/>
                  <a:gd name="connsiteX6" fmla="*/ 270259 w 5262325"/>
                  <a:gd name="connsiteY6" fmla="*/ 215046 h 1237998"/>
                  <a:gd name="connsiteX7" fmla="*/ 3284010 w 5262325"/>
                  <a:gd name="connsiteY7" fmla="*/ 0 h 12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2325" h="1237998">
                    <a:moveTo>
                      <a:pt x="3284010" y="0"/>
                    </a:moveTo>
                    <a:cubicBezTo>
                      <a:pt x="3429300" y="83677"/>
                      <a:pt x="3577809" y="165520"/>
                      <a:pt x="3729533" y="243684"/>
                    </a:cubicBezTo>
                    <a:cubicBezTo>
                      <a:pt x="4212759" y="491959"/>
                      <a:pt x="4707021" y="695641"/>
                      <a:pt x="5207716" y="857483"/>
                    </a:cubicBezTo>
                    <a:lnTo>
                      <a:pt x="5262325" y="1237998"/>
                    </a:lnTo>
                    <a:lnTo>
                      <a:pt x="0" y="1237998"/>
                    </a:lnTo>
                    <a:lnTo>
                      <a:pt x="0" y="185769"/>
                    </a:lnTo>
                    <a:lnTo>
                      <a:pt x="270259" y="215046"/>
                    </a:lnTo>
                    <a:cubicBezTo>
                      <a:pt x="1286740" y="298540"/>
                      <a:pt x="2302963" y="223108"/>
                      <a:pt x="3284010" y="0"/>
                    </a:cubicBezTo>
                    <a:close/>
                  </a:path>
                </a:pathLst>
              </a:custGeom>
              <a:solidFill>
                <a:srgbClr val="C2D9AC"/>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A5FBD6-1932-4D8A-864F-71B660300C9A}"/>
                  </a:ext>
                </a:extLst>
              </p:cNvPr>
              <p:cNvSpPr/>
              <p:nvPr/>
            </p:nvSpPr>
            <p:spPr>
              <a:xfrm>
                <a:off x="25041" y="3043030"/>
                <a:ext cx="3258506" cy="2801597"/>
              </a:xfrm>
              <a:custGeom>
                <a:avLst/>
                <a:gdLst>
                  <a:gd name="connsiteX0" fmla="*/ 360995 w 3258506"/>
                  <a:gd name="connsiteY0" fmla="*/ 0 h 2801597"/>
                  <a:gd name="connsiteX1" fmla="*/ 3258506 w 3258506"/>
                  <a:gd name="connsiteY1" fmla="*/ 2553598 h 2801597"/>
                  <a:gd name="connsiteX2" fmla="*/ 245210 w 3258506"/>
                  <a:gd name="connsiteY2" fmla="*/ 2768581 h 2801597"/>
                  <a:gd name="connsiteX3" fmla="*/ 0 w 3258506"/>
                  <a:gd name="connsiteY3" fmla="*/ 2742040 h 2801597"/>
                  <a:gd name="connsiteX4" fmla="*/ 0 w 3258506"/>
                  <a:gd name="connsiteY4" fmla="*/ 208300 h 280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506" h="2801597">
                    <a:moveTo>
                      <a:pt x="360995" y="0"/>
                    </a:moveTo>
                    <a:cubicBezTo>
                      <a:pt x="1130201" y="1007831"/>
                      <a:pt x="2102630" y="1882787"/>
                      <a:pt x="3258506" y="2553598"/>
                    </a:cubicBezTo>
                    <a:cubicBezTo>
                      <a:pt x="2277802" y="2776362"/>
                      <a:pt x="1261668" y="2851966"/>
                      <a:pt x="245210" y="2768581"/>
                    </a:cubicBezTo>
                    <a:lnTo>
                      <a:pt x="0" y="2742040"/>
                    </a:lnTo>
                    <a:lnTo>
                      <a:pt x="0" y="208300"/>
                    </a:lnTo>
                    <a:close/>
                  </a:path>
                </a:pathLst>
              </a:custGeom>
              <a:solidFill>
                <a:srgbClr val="7BB453"/>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A36405C-0DD2-4895-988D-42CFC5E3B16D}"/>
                  </a:ext>
                </a:extLst>
              </p:cNvPr>
              <p:cNvSpPr/>
              <p:nvPr/>
            </p:nvSpPr>
            <p:spPr>
              <a:xfrm>
                <a:off x="8593966" y="1516572"/>
                <a:ext cx="3598034" cy="3207216"/>
              </a:xfrm>
              <a:custGeom>
                <a:avLst/>
                <a:gdLst>
                  <a:gd name="connsiteX0" fmla="*/ 697021 w 3598034"/>
                  <a:gd name="connsiteY0" fmla="*/ 0 h 3207216"/>
                  <a:gd name="connsiteX1" fmla="*/ 2149457 w 3598034"/>
                  <a:gd name="connsiteY1" fmla="*/ 916797 h 3207216"/>
                  <a:gd name="connsiteX2" fmla="*/ 3374359 w 3598034"/>
                  <a:gd name="connsiteY2" fmla="*/ 1445308 h 3207216"/>
                  <a:gd name="connsiteX3" fmla="*/ 3598034 w 3598034"/>
                  <a:gd name="connsiteY3" fmla="*/ 1520221 h 3207216"/>
                  <a:gd name="connsiteX4" fmla="*/ 3598034 w 3598034"/>
                  <a:gd name="connsiteY4" fmla="*/ 3207216 h 3207216"/>
                  <a:gd name="connsiteX5" fmla="*/ 3319985 w 3598034"/>
                  <a:gd name="connsiteY5" fmla="*/ 2935157 h 3207216"/>
                  <a:gd name="connsiteX6" fmla="*/ 1117718 w 3598034"/>
                  <a:gd name="connsiteY6" fmla="*/ 1393585 h 3207216"/>
                  <a:gd name="connsiteX7" fmla="*/ 0 w 3598034"/>
                  <a:gd name="connsiteY7" fmla="*/ 905758 h 3207216"/>
                  <a:gd name="connsiteX8" fmla="*/ 697021 w 3598034"/>
                  <a:gd name="connsiteY8" fmla="*/ 0 h 32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034" h="3207216">
                    <a:moveTo>
                      <a:pt x="697021" y="0"/>
                    </a:moveTo>
                    <a:cubicBezTo>
                      <a:pt x="1147144" y="340694"/>
                      <a:pt x="1630829" y="649664"/>
                      <a:pt x="2149457" y="916797"/>
                    </a:cubicBezTo>
                    <a:cubicBezTo>
                      <a:pt x="2550841" y="1123236"/>
                      <a:pt x="2960042" y="1298870"/>
                      <a:pt x="3374359" y="1445308"/>
                    </a:cubicBezTo>
                    <a:lnTo>
                      <a:pt x="3598034" y="1520221"/>
                    </a:lnTo>
                    <a:lnTo>
                      <a:pt x="3598034" y="3207216"/>
                    </a:lnTo>
                    <a:lnTo>
                      <a:pt x="3319985" y="2935157"/>
                    </a:lnTo>
                    <a:cubicBezTo>
                      <a:pt x="2674529" y="2336558"/>
                      <a:pt x="1938419" y="1815143"/>
                      <a:pt x="1117718" y="1393585"/>
                    </a:cubicBezTo>
                    <a:cubicBezTo>
                      <a:pt x="751273" y="1205074"/>
                      <a:pt x="377475" y="1044154"/>
                      <a:pt x="0" y="905758"/>
                    </a:cubicBezTo>
                    <a:cubicBezTo>
                      <a:pt x="247821" y="619779"/>
                      <a:pt x="480007" y="318166"/>
                      <a:pt x="697021" y="0"/>
                    </a:cubicBezTo>
                    <a:close/>
                  </a:path>
                </a:pathLst>
              </a:custGeom>
              <a:solidFill>
                <a:srgbClr val="C2D9AC"/>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258E70E-5D7C-4D33-AFAE-C86622C87E22}"/>
                  </a:ext>
                </a:extLst>
              </p:cNvPr>
              <p:cNvSpPr/>
              <p:nvPr/>
            </p:nvSpPr>
            <p:spPr>
              <a:xfrm>
                <a:off x="3244926" y="1813358"/>
                <a:ext cx="3840972" cy="3277515"/>
              </a:xfrm>
              <a:custGeom>
                <a:avLst/>
                <a:gdLst>
                  <a:gd name="connsiteX0" fmla="*/ 0 w 795718"/>
                  <a:gd name="connsiteY0" fmla="*/ 39862 h 678989"/>
                  <a:gd name="connsiteX1" fmla="*/ 337661 w 795718"/>
                  <a:gd name="connsiteY1" fmla="*/ 678990 h 678989"/>
                  <a:gd name="connsiteX2" fmla="*/ 795719 w 795718"/>
                  <a:gd name="connsiteY2" fmla="*/ 418481 h 678989"/>
                  <a:gd name="connsiteX3" fmla="*/ 752475 w 795718"/>
                  <a:gd name="connsiteY3" fmla="*/ 29956 h 678989"/>
                  <a:gd name="connsiteX4" fmla="*/ 0 w 795718"/>
                  <a:gd name="connsiteY4" fmla="*/ 39862 h 67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18" h="678989">
                    <a:moveTo>
                      <a:pt x="0" y="39862"/>
                    </a:moveTo>
                    <a:cubicBezTo>
                      <a:pt x="150019" y="232553"/>
                      <a:pt x="264033" y="449151"/>
                      <a:pt x="337661" y="678990"/>
                    </a:cubicBezTo>
                    <a:cubicBezTo>
                      <a:pt x="499967" y="612029"/>
                      <a:pt x="654272" y="525161"/>
                      <a:pt x="795719" y="418481"/>
                    </a:cubicBezTo>
                    <a:cubicBezTo>
                      <a:pt x="769144" y="291322"/>
                      <a:pt x="754475" y="161020"/>
                      <a:pt x="752475" y="29956"/>
                    </a:cubicBezTo>
                    <a:cubicBezTo>
                      <a:pt x="500348" y="-13859"/>
                      <a:pt x="245364" y="-8811"/>
                      <a:pt x="0" y="39862"/>
                    </a:cubicBezTo>
                  </a:path>
                </a:pathLst>
              </a:custGeom>
              <a:solidFill>
                <a:srgbClr val="7BB453"/>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411FB3C-6FDE-44BB-8689-222B4FD6F017}"/>
                  </a:ext>
                </a:extLst>
              </p:cNvPr>
              <p:cNvSpPr/>
              <p:nvPr/>
            </p:nvSpPr>
            <p:spPr>
              <a:xfrm>
                <a:off x="6877157" y="1957957"/>
                <a:ext cx="1716804" cy="1875426"/>
              </a:xfrm>
              <a:custGeom>
                <a:avLst/>
                <a:gdLst>
                  <a:gd name="connsiteX0" fmla="*/ 43243 w 355663"/>
                  <a:gd name="connsiteY0" fmla="*/ 388525 h 388524"/>
                  <a:gd name="connsiteX1" fmla="*/ 355663 w 355663"/>
                  <a:gd name="connsiteY1" fmla="*/ 96202 h 388524"/>
                  <a:gd name="connsiteX2" fmla="*/ 0 w 355663"/>
                  <a:gd name="connsiteY2" fmla="*/ 0 h 388524"/>
                  <a:gd name="connsiteX3" fmla="*/ 43243 w 355663"/>
                  <a:gd name="connsiteY3" fmla="*/ 388525 h 388524"/>
                </a:gdLst>
                <a:ahLst/>
                <a:cxnLst>
                  <a:cxn ang="0">
                    <a:pos x="connsiteX0" y="connsiteY0"/>
                  </a:cxn>
                  <a:cxn ang="0">
                    <a:pos x="connsiteX1" y="connsiteY1"/>
                  </a:cxn>
                  <a:cxn ang="0">
                    <a:pos x="connsiteX2" y="connsiteY2"/>
                  </a:cxn>
                  <a:cxn ang="0">
                    <a:pos x="connsiteX3" y="connsiteY3"/>
                  </a:cxn>
                </a:cxnLst>
                <a:rect l="l" t="t" r="r" b="b"/>
                <a:pathLst>
                  <a:path w="355663" h="388524">
                    <a:moveTo>
                      <a:pt x="43243" y="388525"/>
                    </a:moveTo>
                    <a:cubicBezTo>
                      <a:pt x="156305" y="303371"/>
                      <a:pt x="260985" y="205264"/>
                      <a:pt x="355663" y="96202"/>
                    </a:cubicBezTo>
                    <a:cubicBezTo>
                      <a:pt x="238601" y="53054"/>
                      <a:pt x="119729" y="20860"/>
                      <a:pt x="0" y="0"/>
                    </a:cubicBezTo>
                    <a:cubicBezTo>
                      <a:pt x="2000" y="131064"/>
                      <a:pt x="16669" y="261271"/>
                      <a:pt x="43243" y="388525"/>
                    </a:cubicBezTo>
                  </a:path>
                </a:pathLst>
              </a:custGeom>
              <a:solidFill>
                <a:srgbClr val="4DA32F"/>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89FDA44-F0F6-4D3F-A241-5F19BD6D02C3}"/>
                  </a:ext>
                </a:extLst>
              </p:cNvPr>
              <p:cNvSpPr/>
              <p:nvPr/>
            </p:nvSpPr>
            <p:spPr>
              <a:xfrm>
                <a:off x="0" y="69653"/>
                <a:ext cx="3244926" cy="2973377"/>
              </a:xfrm>
              <a:custGeom>
                <a:avLst/>
                <a:gdLst>
                  <a:gd name="connsiteX0" fmla="*/ 1238919 w 3244926"/>
                  <a:gd name="connsiteY0" fmla="*/ 0 h 2973377"/>
                  <a:gd name="connsiteX1" fmla="*/ 3244926 w 3244926"/>
                  <a:gd name="connsiteY1" fmla="*/ 1936121 h 2973377"/>
                  <a:gd name="connsiteX2" fmla="*/ 386495 w 3244926"/>
                  <a:gd name="connsiteY2" fmla="*/ 2973377 h 2973377"/>
                  <a:gd name="connsiteX3" fmla="*/ 97496 w 3244926"/>
                  <a:gd name="connsiteY3" fmla="*/ 2574642 h 2973377"/>
                  <a:gd name="connsiteX4" fmla="*/ 0 w 3244926"/>
                  <a:gd name="connsiteY4" fmla="*/ 2425036 h 2973377"/>
                  <a:gd name="connsiteX5" fmla="*/ 0 w 3244926"/>
                  <a:gd name="connsiteY5" fmla="*/ 122910 h 2973377"/>
                  <a:gd name="connsiteX6" fmla="*/ 226923 w 3244926"/>
                  <a:gd name="connsiteY6" fmla="*/ 113083 h 2973377"/>
                  <a:gd name="connsiteX7" fmla="*/ 1238919 w 3244926"/>
                  <a:gd name="connsiteY7" fmla="*/ 0 h 29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4926" h="2973377">
                    <a:moveTo>
                      <a:pt x="1238919" y="0"/>
                    </a:moveTo>
                    <a:cubicBezTo>
                      <a:pt x="2009046" y="555410"/>
                      <a:pt x="2679403" y="1210591"/>
                      <a:pt x="3244926" y="1936121"/>
                    </a:cubicBezTo>
                    <a:cubicBezTo>
                      <a:pt x="2246291" y="2134744"/>
                      <a:pt x="1280760" y="2482794"/>
                      <a:pt x="386495" y="2973377"/>
                    </a:cubicBezTo>
                    <a:cubicBezTo>
                      <a:pt x="286724" y="2842685"/>
                      <a:pt x="190372" y="2709723"/>
                      <a:pt x="97496" y="2574642"/>
                    </a:cubicBezTo>
                    <a:lnTo>
                      <a:pt x="0" y="2425036"/>
                    </a:lnTo>
                    <a:lnTo>
                      <a:pt x="0" y="122910"/>
                    </a:lnTo>
                    <a:lnTo>
                      <a:pt x="226923" y="113083"/>
                    </a:lnTo>
                    <a:cubicBezTo>
                      <a:pt x="566583" y="92588"/>
                      <a:pt x="904433" y="54829"/>
                      <a:pt x="1238919" y="0"/>
                    </a:cubicBezTo>
                    <a:close/>
                  </a:path>
                </a:pathLst>
              </a:custGeom>
              <a:solidFill>
                <a:srgbClr val="A0C680"/>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E0CA05E-D909-45ED-B448-043D452446F2}"/>
                  </a:ext>
                </a:extLst>
              </p:cNvPr>
              <p:cNvSpPr/>
              <p:nvPr/>
            </p:nvSpPr>
            <p:spPr>
              <a:xfrm>
                <a:off x="3284006" y="5090420"/>
                <a:ext cx="1924164" cy="1363237"/>
              </a:xfrm>
              <a:custGeom>
                <a:avLst/>
                <a:gdLst>
                  <a:gd name="connsiteX0" fmla="*/ 0 w 398621"/>
                  <a:gd name="connsiteY0" fmla="*/ 104775 h 282416"/>
                  <a:gd name="connsiteX1" fmla="*/ 92297 w 398621"/>
                  <a:gd name="connsiteY1" fmla="*/ 155258 h 282416"/>
                  <a:gd name="connsiteX2" fmla="*/ 398621 w 398621"/>
                  <a:gd name="connsiteY2" fmla="*/ 282416 h 282416"/>
                  <a:gd name="connsiteX3" fmla="*/ 329660 w 398621"/>
                  <a:gd name="connsiteY3" fmla="*/ 0 h 282416"/>
                  <a:gd name="connsiteX4" fmla="*/ 0 w 398621"/>
                  <a:gd name="connsiteY4" fmla="*/ 104775 h 28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21" h="282416">
                    <a:moveTo>
                      <a:pt x="0" y="104775"/>
                    </a:moveTo>
                    <a:cubicBezTo>
                      <a:pt x="30099" y="122206"/>
                      <a:pt x="60865" y="139160"/>
                      <a:pt x="92297" y="155258"/>
                    </a:cubicBezTo>
                    <a:cubicBezTo>
                      <a:pt x="192405" y="206692"/>
                      <a:pt x="294894" y="248793"/>
                      <a:pt x="398621" y="282416"/>
                    </a:cubicBezTo>
                    <a:cubicBezTo>
                      <a:pt x="382238" y="186785"/>
                      <a:pt x="359188" y="92297"/>
                      <a:pt x="329660" y="0"/>
                    </a:cubicBezTo>
                    <a:cubicBezTo>
                      <a:pt x="222790" y="44005"/>
                      <a:pt x="112586" y="79153"/>
                      <a:pt x="0" y="104775"/>
                    </a:cubicBezTo>
                  </a:path>
                </a:pathLst>
              </a:custGeom>
              <a:solidFill>
                <a:srgbClr val="A0C680"/>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4DF548-0029-4508-8884-F7C93E79099A}"/>
                  </a:ext>
                </a:extLst>
              </p:cNvPr>
              <p:cNvSpPr/>
              <p:nvPr/>
            </p:nvSpPr>
            <p:spPr>
              <a:xfrm>
                <a:off x="386037" y="2005774"/>
                <a:ext cx="4488796" cy="3590395"/>
              </a:xfrm>
              <a:custGeom>
                <a:avLst/>
                <a:gdLst>
                  <a:gd name="connsiteX0" fmla="*/ 929926 w 929925"/>
                  <a:gd name="connsiteY0" fmla="*/ 639128 h 743807"/>
                  <a:gd name="connsiteX1" fmla="*/ 592265 w 929925"/>
                  <a:gd name="connsiteY1" fmla="*/ 0 h 743807"/>
                  <a:gd name="connsiteX2" fmla="*/ 0 w 929925"/>
                  <a:gd name="connsiteY2" fmla="*/ 214884 h 743807"/>
                  <a:gd name="connsiteX3" fmla="*/ 600266 w 929925"/>
                  <a:gd name="connsiteY3" fmla="*/ 743807 h 743807"/>
                  <a:gd name="connsiteX4" fmla="*/ 929926 w 929925"/>
                  <a:gd name="connsiteY4" fmla="*/ 639128 h 74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25" h="743807">
                    <a:moveTo>
                      <a:pt x="929926" y="639128"/>
                    </a:moveTo>
                    <a:cubicBezTo>
                      <a:pt x="856298" y="409289"/>
                      <a:pt x="742283" y="192691"/>
                      <a:pt x="592265" y="0"/>
                    </a:cubicBezTo>
                    <a:cubicBezTo>
                      <a:pt x="385286" y="41148"/>
                      <a:pt x="185357" y="113252"/>
                      <a:pt x="0" y="214884"/>
                    </a:cubicBezTo>
                    <a:cubicBezTo>
                      <a:pt x="159353" y="423672"/>
                      <a:pt x="360807" y="604837"/>
                      <a:pt x="600266" y="743807"/>
                    </a:cubicBezTo>
                    <a:cubicBezTo>
                      <a:pt x="712946" y="718185"/>
                      <a:pt x="823151" y="683038"/>
                      <a:pt x="929926" y="639128"/>
                    </a:cubicBezTo>
                  </a:path>
                </a:pathLst>
              </a:custGeom>
              <a:solidFill>
                <a:srgbClr val="4DA32F"/>
              </a:solidFill>
              <a:ln w="9525" cap="flat">
                <a:noFill/>
                <a:prstDash val="solid"/>
                <a:miter/>
              </a:ln>
            </p:spPr>
            <p:txBody>
              <a:bodyPr rtlCol="0" anchor="ctr"/>
              <a:lstStyle/>
              <a:p>
                <a:endParaRPr lang="en-GB"/>
              </a:p>
            </p:txBody>
          </p:sp>
        </p:grpSp>
      </p:grpSp>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userDrawn="1">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25041"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 Placeholder 7">
            <a:extLst>
              <a:ext uri="{FF2B5EF4-FFF2-40B4-BE49-F238E27FC236}">
                <a16:creationId xmlns:a16="http://schemas.microsoft.com/office/drawing/2014/main" id="{B0693EA9-9735-F644-AC05-10A0A8DA882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28" name="Picture 27">
            <a:extLst>
              <a:ext uri="{FF2B5EF4-FFF2-40B4-BE49-F238E27FC236}">
                <a16:creationId xmlns:a16="http://schemas.microsoft.com/office/drawing/2014/main" id="{83B2EFF8-3B54-9342-A4AE-11D1B46B51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705689" y="6010603"/>
            <a:ext cx="1247090" cy="671464"/>
          </a:xfrm>
          <a:prstGeom prst="rect">
            <a:avLst/>
          </a:prstGeom>
          <a:solidFill>
            <a:schemeClr val="bg1"/>
          </a:solidFill>
        </p:spPr>
      </p:pic>
      <p:sp>
        <p:nvSpPr>
          <p:cNvPr id="29" name="TextBox 28">
            <a:extLst>
              <a:ext uri="{FF2B5EF4-FFF2-40B4-BE49-F238E27FC236}">
                <a16:creationId xmlns:a16="http://schemas.microsoft.com/office/drawing/2014/main" id="{B056C4AE-E6B3-D748-8E48-193C6D5CFF7E}"/>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accent6"/>
                </a:solidFill>
                <a:latin typeface="+mj-lt"/>
                <a:ea typeface="+mn-ea"/>
                <a:cs typeface="+mn-cs"/>
              </a:rPr>
              <a:t>Thank you</a:t>
            </a:r>
          </a:p>
        </p:txBody>
      </p:sp>
      <p:sp>
        <p:nvSpPr>
          <p:cNvPr id="18" name="TextBox 17">
            <a:extLst>
              <a:ext uri="{FF2B5EF4-FFF2-40B4-BE49-F238E27FC236}">
                <a16:creationId xmlns:a16="http://schemas.microsoft.com/office/drawing/2014/main" id="{CA081C41-0301-4E40-BAEB-C88696DAA6ED}"/>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2204300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1B218EF-6870-4F71-BB91-D235A81E96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A48268D4-EF57-5141-AB2C-A5D252E908A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51A6E54A-51D1-7F46-B99C-9D48DDB90EC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705689" y="6010603"/>
            <a:ext cx="1247090" cy="671464"/>
          </a:xfrm>
          <a:prstGeom prst="rect">
            <a:avLst/>
          </a:prstGeom>
          <a:solidFill>
            <a:schemeClr val="bg1"/>
          </a:solidFill>
        </p:spPr>
      </p:pic>
      <p:sp>
        <p:nvSpPr>
          <p:cNvPr id="3" name="TextBox 2">
            <a:extLst>
              <a:ext uri="{FF2B5EF4-FFF2-40B4-BE49-F238E27FC236}">
                <a16:creationId xmlns:a16="http://schemas.microsoft.com/office/drawing/2014/main" id="{26F8D140-F4F0-084B-9233-B1D4AB5BA9BA}"/>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accent3"/>
                </a:solidFill>
                <a:latin typeface="+mj-lt"/>
                <a:ea typeface="+mn-ea"/>
                <a:cs typeface="+mn-cs"/>
              </a:rPr>
              <a:t>Thank you</a:t>
            </a:r>
          </a:p>
        </p:txBody>
      </p:sp>
      <p:sp>
        <p:nvSpPr>
          <p:cNvPr id="14" name="TextBox 13">
            <a:extLst>
              <a:ext uri="{FF2B5EF4-FFF2-40B4-BE49-F238E27FC236}">
                <a16:creationId xmlns:a16="http://schemas.microsoft.com/office/drawing/2014/main" id="{92AEAF87-7502-1542-8949-B37351F23BB3}"/>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44716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Heavy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9E4D631C-F528-4017-A823-9E589D63CF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US"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4638675"/>
          </a:xfrm>
          <a:solidFill>
            <a:schemeClr val="accent5"/>
          </a:solidFill>
        </p:spPr>
        <p:txBody>
          <a:bodyPr lIns="72000" tIns="72000" rIns="72000" bIns="1188000" anchor="ctr" anchorCtr="0">
            <a:normAutofit/>
          </a:bodyPr>
          <a:lstStyle>
            <a:lvl1pPr marL="0" indent="0" algn="ctr">
              <a:buNone/>
              <a:defRPr sz="1800">
                <a:solidFill>
                  <a:schemeClr val="bg1"/>
                </a:solidFill>
              </a:defRPr>
            </a:lvl1pPr>
          </a:lstStyle>
          <a:p>
            <a:r>
              <a:rPr lang="en-US"/>
              <a:t>Click on the icon to add an image in this place-holder</a:t>
            </a:r>
            <a:endParaRPr lang="en-GB"/>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dirty="0">
                <a:solidFill>
                  <a:schemeClr val="lt1"/>
                </a:solidFill>
              </a:defRPr>
            </a:lvl1pPr>
          </a:lstStyle>
          <a:p>
            <a:pPr marL="0" lvl="0" algn="ctr"/>
            <a:r>
              <a:rPr lang="en-US"/>
              <a:t> </a:t>
            </a:r>
            <a:endParaRPr lang="en-GB"/>
          </a:p>
        </p:txBody>
      </p:sp>
      <p:pic>
        <p:nvPicPr>
          <p:cNvPr id="63" name="Picture 62">
            <a:extLst>
              <a:ext uri="{FF2B5EF4-FFF2-40B4-BE49-F238E27FC236}">
                <a16:creationId xmlns:a16="http://schemas.microsoft.com/office/drawing/2014/main" id="{1A8C21B7-E564-EE45-B783-27DEF01DCEE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26429" y="1426819"/>
            <a:ext cx="3371850" cy="1028700"/>
          </a:xfrm>
          <a:prstGeom prst="rect">
            <a:avLst/>
          </a:prstGeom>
          <a:solidFill>
            <a:schemeClr val="bg1"/>
          </a:solidFill>
        </p:spPr>
      </p:pic>
      <p:sp>
        <p:nvSpPr>
          <p:cNvPr id="13" name="Text Placeholder 3">
            <a:extLst>
              <a:ext uri="{FF2B5EF4-FFF2-40B4-BE49-F238E27FC236}">
                <a16:creationId xmlns:a16="http://schemas.microsoft.com/office/drawing/2014/main" id="{7F4590FE-688C-7142-BFA1-5FC7A7AF9689}"/>
              </a:ext>
            </a:extLst>
          </p:cNvPr>
          <p:cNvSpPr>
            <a:spLocks noGrp="1"/>
          </p:cNvSpPr>
          <p:nvPr>
            <p:ph type="body" sz="quarter" idx="17"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3127374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3">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4AC61F8-343F-4548-8A0A-405B40EE5D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AA6CED6C-815B-8042-A513-9CCAFD9C3E29}"/>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BAE561CE-902E-AF44-BB8D-A3E4A48D07F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8D66DD3A-1468-7346-A1E8-7A0DF60D41F5}"/>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accent2"/>
                </a:solidFill>
                <a:latin typeface="+mj-lt"/>
                <a:ea typeface="+mn-ea"/>
                <a:cs typeface="+mn-cs"/>
              </a:rPr>
              <a:t>Thank you</a:t>
            </a:r>
          </a:p>
        </p:txBody>
      </p:sp>
      <p:sp>
        <p:nvSpPr>
          <p:cNvPr id="15" name="TextBox 14">
            <a:extLst>
              <a:ext uri="{FF2B5EF4-FFF2-40B4-BE49-F238E27FC236}">
                <a16:creationId xmlns:a16="http://schemas.microsoft.com/office/drawing/2014/main" id="{9F9CAB15-575F-2F4B-B7AE-500330FA27F6}"/>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89039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4">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0CDF118-0575-488E-8A1E-03BA6D226CB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4">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E35B83C8-673F-B143-B113-945E122429F3}"/>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56FF0BE1-0D2C-8F4F-94E1-9EFE13E3EFD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E15AB78D-9F0F-2545-8FFC-72EDD9F7716C}"/>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bg1"/>
                </a:solidFill>
                <a:latin typeface="+mj-lt"/>
                <a:ea typeface="+mn-ea"/>
                <a:cs typeface="+mn-cs"/>
              </a:rPr>
              <a:t>Thank you</a:t>
            </a:r>
          </a:p>
        </p:txBody>
      </p:sp>
      <p:sp>
        <p:nvSpPr>
          <p:cNvPr id="15" name="TextBox 14">
            <a:extLst>
              <a:ext uri="{FF2B5EF4-FFF2-40B4-BE49-F238E27FC236}">
                <a16:creationId xmlns:a16="http://schemas.microsoft.com/office/drawing/2014/main" id="{90508295-71FA-6D46-85E0-F2B8EDC1E8C5}"/>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767115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5">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86C8FB8-665F-4503-BF3A-6432C721F5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6">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F944F8D7-0D41-824A-9BCB-9F74AAB7EF35}"/>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E9DAF62D-00BD-F94E-9497-5DD330127AF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4F8E8775-6DD7-A04F-9425-763C8378B652}"/>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bg1"/>
                </a:solidFill>
                <a:latin typeface="+mj-lt"/>
                <a:ea typeface="+mn-ea"/>
                <a:cs typeface="+mn-cs"/>
              </a:rPr>
              <a:t>Thank you</a:t>
            </a:r>
          </a:p>
        </p:txBody>
      </p:sp>
      <p:sp>
        <p:nvSpPr>
          <p:cNvPr id="15" name="TextBox 14">
            <a:extLst>
              <a:ext uri="{FF2B5EF4-FFF2-40B4-BE49-F238E27FC236}">
                <a16:creationId xmlns:a16="http://schemas.microsoft.com/office/drawing/2014/main" id="{15CB7957-9D7D-E849-9349-4D9ECD76A0B0}"/>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4217479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Slide 6">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FDCE0B-EB6C-4681-9518-F12884F3FC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p:nvSpPr>
        <p:spPr>
          <a:xfrm>
            <a:off x="0" y="0"/>
            <a:ext cx="12192000" cy="6858000"/>
          </a:xfrm>
          <a:prstGeom prst="rect">
            <a:avLst/>
          </a:prstGeom>
          <a:solidFill>
            <a:schemeClr val="accent1">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1B145133-EEC2-144D-A111-FEB093769ACF}"/>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41685879-D82F-2B40-B798-70B56D1EFBF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129D825F-BD09-B744-A62A-6CD08CB8F1A0}"/>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bg1"/>
                </a:solidFill>
                <a:latin typeface="+mj-lt"/>
                <a:ea typeface="+mn-ea"/>
                <a:cs typeface="+mn-cs"/>
              </a:rPr>
              <a:t>Thank you</a:t>
            </a:r>
          </a:p>
        </p:txBody>
      </p:sp>
      <p:sp>
        <p:nvSpPr>
          <p:cNvPr id="15" name="TextBox 14">
            <a:extLst>
              <a:ext uri="{FF2B5EF4-FFF2-40B4-BE49-F238E27FC236}">
                <a16:creationId xmlns:a16="http://schemas.microsoft.com/office/drawing/2014/main" id="{20015EAB-C22B-6A46-9100-14346EF66AC2}"/>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4160587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Picture Placeholder 6">
            <a:extLst>
              <a:ext uri="{FF2B5EF4-FFF2-40B4-BE49-F238E27FC236}">
                <a16:creationId xmlns:a16="http://schemas.microsoft.com/office/drawing/2014/main" id="{A536FC0D-FBB4-40E0-82DF-6A47C4AD7952}"/>
              </a:ext>
            </a:extLst>
          </p:cNvPr>
          <p:cNvSpPr>
            <a:spLocks noGrp="1" noChangeAspect="1"/>
          </p:cNvSpPr>
          <p:nvPr>
            <p:ph type="pic" sz="quarter" idx="13" hasCustomPrompt="1"/>
          </p:nvPr>
        </p:nvSpPr>
        <p:spPr>
          <a:xfrm>
            <a:off x="507998"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6">
            <a:extLst>
              <a:ext uri="{FF2B5EF4-FFF2-40B4-BE49-F238E27FC236}">
                <a16:creationId xmlns:a16="http://schemas.microsoft.com/office/drawing/2014/main" id="{CBBC92C0-DB52-4B61-9AA8-1D5F7F3F8CAA}"/>
              </a:ext>
            </a:extLst>
          </p:cNvPr>
          <p:cNvSpPr>
            <a:spLocks noGrp="1" noChangeAspect="1"/>
          </p:cNvSpPr>
          <p:nvPr>
            <p:ph type="pic" sz="quarter" idx="14" hasCustomPrompt="1"/>
          </p:nvPr>
        </p:nvSpPr>
        <p:spPr>
          <a:xfrm>
            <a:off x="3323752"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5" name="Picture Placeholder 6">
            <a:extLst>
              <a:ext uri="{FF2B5EF4-FFF2-40B4-BE49-F238E27FC236}">
                <a16:creationId xmlns:a16="http://schemas.microsoft.com/office/drawing/2014/main" id="{30F1796C-A283-4A7D-ABFB-072DB9034AE5}"/>
              </a:ext>
            </a:extLst>
          </p:cNvPr>
          <p:cNvSpPr>
            <a:spLocks noGrp="1" noChangeAspect="1"/>
          </p:cNvSpPr>
          <p:nvPr>
            <p:ph type="pic" sz="quarter" idx="15" hasCustomPrompt="1"/>
          </p:nvPr>
        </p:nvSpPr>
        <p:spPr>
          <a:xfrm>
            <a:off x="6139506"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6" name="Picture Placeholder 6">
            <a:extLst>
              <a:ext uri="{FF2B5EF4-FFF2-40B4-BE49-F238E27FC236}">
                <a16:creationId xmlns:a16="http://schemas.microsoft.com/office/drawing/2014/main" id="{1EA7B143-302E-48D2-986B-F40D72CD1A40}"/>
              </a:ext>
            </a:extLst>
          </p:cNvPr>
          <p:cNvSpPr>
            <a:spLocks noGrp="1" noChangeAspect="1"/>
          </p:cNvSpPr>
          <p:nvPr>
            <p:ph type="pic" sz="quarter" idx="16" hasCustomPrompt="1"/>
          </p:nvPr>
        </p:nvSpPr>
        <p:spPr>
          <a:xfrm>
            <a:off x="8955260"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07998"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8" name="Picture Placeholder 6">
            <a:extLst>
              <a:ext uri="{FF2B5EF4-FFF2-40B4-BE49-F238E27FC236}">
                <a16:creationId xmlns:a16="http://schemas.microsoft.com/office/drawing/2014/main" id="{EE591DDA-544A-40D4-8278-D51C1412DE0F}"/>
              </a:ext>
            </a:extLst>
          </p:cNvPr>
          <p:cNvSpPr>
            <a:spLocks noGrp="1" noChangeAspect="1"/>
          </p:cNvSpPr>
          <p:nvPr>
            <p:ph type="pic" sz="quarter" idx="18" hasCustomPrompt="1"/>
          </p:nvPr>
        </p:nvSpPr>
        <p:spPr>
          <a:xfrm>
            <a:off x="3323752"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9" name="Picture Placeholder 6">
            <a:extLst>
              <a:ext uri="{FF2B5EF4-FFF2-40B4-BE49-F238E27FC236}">
                <a16:creationId xmlns:a16="http://schemas.microsoft.com/office/drawing/2014/main" id="{7B22EF5C-18F2-4AD6-A573-C49B9A2B8F51}"/>
              </a:ext>
            </a:extLst>
          </p:cNvPr>
          <p:cNvSpPr>
            <a:spLocks noGrp="1" noChangeAspect="1"/>
          </p:cNvSpPr>
          <p:nvPr>
            <p:ph type="pic" sz="quarter" idx="19" hasCustomPrompt="1"/>
          </p:nvPr>
        </p:nvSpPr>
        <p:spPr>
          <a:xfrm>
            <a:off x="6139506"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0" name="Picture Placeholder 6">
            <a:extLst>
              <a:ext uri="{FF2B5EF4-FFF2-40B4-BE49-F238E27FC236}">
                <a16:creationId xmlns:a16="http://schemas.microsoft.com/office/drawing/2014/main" id="{777BF268-B397-4577-84EE-675184E23E60}"/>
              </a:ext>
            </a:extLst>
          </p:cNvPr>
          <p:cNvSpPr>
            <a:spLocks noGrp="1" noChangeAspect="1"/>
          </p:cNvSpPr>
          <p:nvPr>
            <p:ph type="pic" sz="quarter" idx="20" hasCustomPrompt="1"/>
          </p:nvPr>
        </p:nvSpPr>
        <p:spPr>
          <a:xfrm>
            <a:off x="8955260"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1" name="Picture Placeholder 6">
            <a:extLst>
              <a:ext uri="{FF2B5EF4-FFF2-40B4-BE49-F238E27FC236}">
                <a16:creationId xmlns:a16="http://schemas.microsoft.com/office/drawing/2014/main" id="{B11B35A3-BED9-426D-AF85-BBA99DA56231}"/>
              </a:ext>
            </a:extLst>
          </p:cNvPr>
          <p:cNvSpPr>
            <a:spLocks noGrp="1" noChangeAspect="1"/>
          </p:cNvSpPr>
          <p:nvPr>
            <p:ph type="pic" sz="quarter" idx="21" hasCustomPrompt="1"/>
          </p:nvPr>
        </p:nvSpPr>
        <p:spPr>
          <a:xfrm>
            <a:off x="507998"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2" name="Picture Placeholder 6">
            <a:extLst>
              <a:ext uri="{FF2B5EF4-FFF2-40B4-BE49-F238E27FC236}">
                <a16:creationId xmlns:a16="http://schemas.microsoft.com/office/drawing/2014/main" id="{EABED3F8-F263-448A-A3DA-1C672646D144}"/>
              </a:ext>
            </a:extLst>
          </p:cNvPr>
          <p:cNvSpPr>
            <a:spLocks noGrp="1" noChangeAspect="1"/>
          </p:cNvSpPr>
          <p:nvPr>
            <p:ph type="pic" sz="quarter" idx="22" hasCustomPrompt="1"/>
          </p:nvPr>
        </p:nvSpPr>
        <p:spPr>
          <a:xfrm>
            <a:off x="3323752"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3" name="Picture Placeholder 6">
            <a:extLst>
              <a:ext uri="{FF2B5EF4-FFF2-40B4-BE49-F238E27FC236}">
                <a16:creationId xmlns:a16="http://schemas.microsoft.com/office/drawing/2014/main" id="{C309FFED-7768-465E-BF00-A87E31DEC7FF}"/>
              </a:ext>
            </a:extLst>
          </p:cNvPr>
          <p:cNvSpPr>
            <a:spLocks noGrp="1" noChangeAspect="1"/>
          </p:cNvSpPr>
          <p:nvPr>
            <p:ph type="pic" sz="quarter" idx="23" hasCustomPrompt="1"/>
          </p:nvPr>
        </p:nvSpPr>
        <p:spPr>
          <a:xfrm>
            <a:off x="6139506"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4" name="Picture Placeholder 6">
            <a:extLst>
              <a:ext uri="{FF2B5EF4-FFF2-40B4-BE49-F238E27FC236}">
                <a16:creationId xmlns:a16="http://schemas.microsoft.com/office/drawing/2014/main" id="{C63C9354-0EB3-4187-A32B-E26422210D12}"/>
              </a:ext>
            </a:extLst>
          </p:cNvPr>
          <p:cNvSpPr>
            <a:spLocks noGrp="1" noChangeAspect="1"/>
          </p:cNvSpPr>
          <p:nvPr>
            <p:ph type="pic" sz="quarter" idx="24" hasCustomPrompt="1"/>
          </p:nvPr>
        </p:nvSpPr>
        <p:spPr>
          <a:xfrm>
            <a:off x="8955260"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507999" y="457201"/>
            <a:ext cx="11123614" cy="571500"/>
          </a:xfrm>
        </p:spPr>
        <p:txBody>
          <a:bodyPr tIns="72000"/>
          <a:lstStyle>
            <a:lvl1pPr algn="ctr">
              <a:defRPr>
                <a:solidFill>
                  <a:schemeClr val="accent6"/>
                </a:solidFill>
              </a:defRPr>
            </a:lvl1pPr>
          </a:lstStyle>
          <a:p>
            <a:r>
              <a:rPr lang="en-US" dirty="0"/>
              <a:t>Enter title</a:t>
            </a:r>
            <a:endParaRPr lang="en-GB" dirty="0"/>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1642724" y="742951"/>
            <a:ext cx="389331"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417463"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97660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71372"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1268489" y="457201"/>
            <a:ext cx="9659857" cy="571500"/>
          </a:xfrm>
        </p:spPr>
        <p:txBody>
          <a:bodyPr tIns="72000"/>
          <a:lstStyle>
            <a:lvl1pPr algn="ctr">
              <a:defRPr>
                <a:solidFill>
                  <a:schemeClr val="accent6"/>
                </a:solidFill>
              </a:defRPr>
            </a:lvl1pPr>
          </a:lstStyle>
          <a:p>
            <a:r>
              <a:rPr lang="en-US" dirty="0"/>
              <a:t>Enter title</a:t>
            </a:r>
            <a:endParaRPr lang="en-GB" dirty="0"/>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0928346" y="742951"/>
            <a:ext cx="1103709"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1177954"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6F5890D-11C3-4833-898D-9F3725B9943A}"/>
              </a:ext>
            </a:extLst>
          </p:cNvPr>
          <p:cNvSpPr>
            <a:spLocks noGrp="1" noChangeAspect="1"/>
          </p:cNvSpPr>
          <p:nvPr>
            <p:ph type="body" sz="quarter" idx="18" hasCustomPrompt="1"/>
          </p:nvPr>
        </p:nvSpPr>
        <p:spPr>
          <a:xfrm>
            <a:off x="571372"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1" name="Picture Placeholder 6">
            <a:extLst>
              <a:ext uri="{FF2B5EF4-FFF2-40B4-BE49-F238E27FC236}">
                <a16:creationId xmlns:a16="http://schemas.microsoft.com/office/drawing/2014/main" id="{908A6068-ABBC-45E3-BB6E-C5C055EC3661}"/>
              </a:ext>
            </a:extLst>
          </p:cNvPr>
          <p:cNvSpPr>
            <a:spLocks noGrp="1" noChangeAspect="1"/>
          </p:cNvSpPr>
          <p:nvPr>
            <p:ph type="pic" sz="quarter" idx="19" hasCustomPrompt="1"/>
          </p:nvPr>
        </p:nvSpPr>
        <p:spPr>
          <a:xfrm>
            <a:off x="3354284"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2" name="Text Placeholder 5">
            <a:extLst>
              <a:ext uri="{FF2B5EF4-FFF2-40B4-BE49-F238E27FC236}">
                <a16:creationId xmlns:a16="http://schemas.microsoft.com/office/drawing/2014/main" id="{2DDF4C12-4169-4B59-B570-274183D87D2F}"/>
              </a:ext>
            </a:extLst>
          </p:cNvPr>
          <p:cNvSpPr>
            <a:spLocks noGrp="1" noChangeAspect="1"/>
          </p:cNvSpPr>
          <p:nvPr>
            <p:ph type="body" sz="quarter" idx="20" hasCustomPrompt="1"/>
          </p:nvPr>
        </p:nvSpPr>
        <p:spPr>
          <a:xfrm>
            <a:off x="3354284"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3" name="Picture Placeholder 6">
            <a:extLst>
              <a:ext uri="{FF2B5EF4-FFF2-40B4-BE49-F238E27FC236}">
                <a16:creationId xmlns:a16="http://schemas.microsoft.com/office/drawing/2014/main" id="{882C2D4F-812A-4D49-8801-81990C549556}"/>
              </a:ext>
            </a:extLst>
          </p:cNvPr>
          <p:cNvSpPr>
            <a:spLocks noGrp="1" noChangeAspect="1"/>
          </p:cNvSpPr>
          <p:nvPr>
            <p:ph type="pic" sz="quarter" idx="21" hasCustomPrompt="1"/>
          </p:nvPr>
        </p:nvSpPr>
        <p:spPr>
          <a:xfrm>
            <a:off x="6137196"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4" name="Text Placeholder 5">
            <a:extLst>
              <a:ext uri="{FF2B5EF4-FFF2-40B4-BE49-F238E27FC236}">
                <a16:creationId xmlns:a16="http://schemas.microsoft.com/office/drawing/2014/main" id="{95B6267F-9B93-46A2-BFED-EB4753109A55}"/>
              </a:ext>
            </a:extLst>
          </p:cNvPr>
          <p:cNvSpPr>
            <a:spLocks noGrp="1" noChangeAspect="1"/>
          </p:cNvSpPr>
          <p:nvPr>
            <p:ph type="body" sz="quarter" idx="22" hasCustomPrompt="1"/>
          </p:nvPr>
        </p:nvSpPr>
        <p:spPr>
          <a:xfrm>
            <a:off x="6137196"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75" name="Picture Placeholder 6">
            <a:extLst>
              <a:ext uri="{FF2B5EF4-FFF2-40B4-BE49-F238E27FC236}">
                <a16:creationId xmlns:a16="http://schemas.microsoft.com/office/drawing/2014/main" id="{F91B0D7F-3137-4720-A640-2C14BC63725D}"/>
              </a:ext>
            </a:extLst>
          </p:cNvPr>
          <p:cNvSpPr>
            <a:spLocks noGrp="1" noChangeAspect="1"/>
          </p:cNvSpPr>
          <p:nvPr>
            <p:ph type="pic" sz="quarter" idx="23" hasCustomPrompt="1"/>
          </p:nvPr>
        </p:nvSpPr>
        <p:spPr>
          <a:xfrm>
            <a:off x="8920108"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6" name="Text Placeholder 5">
            <a:extLst>
              <a:ext uri="{FF2B5EF4-FFF2-40B4-BE49-F238E27FC236}">
                <a16:creationId xmlns:a16="http://schemas.microsoft.com/office/drawing/2014/main" id="{3F919C86-3A5B-4EB9-B53B-48B35748CE8D}"/>
              </a:ext>
            </a:extLst>
          </p:cNvPr>
          <p:cNvSpPr>
            <a:spLocks noGrp="1" noChangeAspect="1"/>
          </p:cNvSpPr>
          <p:nvPr>
            <p:ph type="body" sz="quarter" idx="24" hasCustomPrompt="1"/>
          </p:nvPr>
        </p:nvSpPr>
        <p:spPr>
          <a:xfrm>
            <a:off x="8920108"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1" name="Picture Placeholder 6">
            <a:extLst>
              <a:ext uri="{FF2B5EF4-FFF2-40B4-BE49-F238E27FC236}">
                <a16:creationId xmlns:a16="http://schemas.microsoft.com/office/drawing/2014/main" id="{8D82F9ED-C792-44B5-B8FB-F2E689F3ACE4}"/>
              </a:ext>
            </a:extLst>
          </p:cNvPr>
          <p:cNvSpPr>
            <a:spLocks noGrp="1" noChangeAspect="1"/>
          </p:cNvSpPr>
          <p:nvPr>
            <p:ph type="pic" sz="quarter" idx="25" hasCustomPrompt="1"/>
          </p:nvPr>
        </p:nvSpPr>
        <p:spPr>
          <a:xfrm>
            <a:off x="571372"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2" name="Text Placeholder 5">
            <a:extLst>
              <a:ext uri="{FF2B5EF4-FFF2-40B4-BE49-F238E27FC236}">
                <a16:creationId xmlns:a16="http://schemas.microsoft.com/office/drawing/2014/main" id="{35EC3AE4-5DA7-4BB6-A8EE-FF23E7BF484D}"/>
              </a:ext>
            </a:extLst>
          </p:cNvPr>
          <p:cNvSpPr>
            <a:spLocks noGrp="1" noChangeAspect="1"/>
          </p:cNvSpPr>
          <p:nvPr>
            <p:ph type="body" sz="quarter" idx="26" hasCustomPrompt="1"/>
          </p:nvPr>
        </p:nvSpPr>
        <p:spPr>
          <a:xfrm>
            <a:off x="571372"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3" name="Picture Placeholder 6">
            <a:extLst>
              <a:ext uri="{FF2B5EF4-FFF2-40B4-BE49-F238E27FC236}">
                <a16:creationId xmlns:a16="http://schemas.microsoft.com/office/drawing/2014/main" id="{EDB1C4F4-ECE6-4863-AF66-9B33983BF0F3}"/>
              </a:ext>
            </a:extLst>
          </p:cNvPr>
          <p:cNvSpPr>
            <a:spLocks noGrp="1" noChangeAspect="1"/>
          </p:cNvSpPr>
          <p:nvPr>
            <p:ph type="pic" sz="quarter" idx="27" hasCustomPrompt="1"/>
          </p:nvPr>
        </p:nvSpPr>
        <p:spPr>
          <a:xfrm>
            <a:off x="3354284"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4" name="Text Placeholder 5">
            <a:extLst>
              <a:ext uri="{FF2B5EF4-FFF2-40B4-BE49-F238E27FC236}">
                <a16:creationId xmlns:a16="http://schemas.microsoft.com/office/drawing/2014/main" id="{4695329D-011F-4836-84DE-C7EED3FC037E}"/>
              </a:ext>
            </a:extLst>
          </p:cNvPr>
          <p:cNvSpPr>
            <a:spLocks noGrp="1" noChangeAspect="1"/>
          </p:cNvSpPr>
          <p:nvPr>
            <p:ph type="body" sz="quarter" idx="28" hasCustomPrompt="1"/>
          </p:nvPr>
        </p:nvSpPr>
        <p:spPr>
          <a:xfrm>
            <a:off x="3354284"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5" name="Picture Placeholder 6">
            <a:extLst>
              <a:ext uri="{FF2B5EF4-FFF2-40B4-BE49-F238E27FC236}">
                <a16:creationId xmlns:a16="http://schemas.microsoft.com/office/drawing/2014/main" id="{37BDA77B-0368-45D9-A77E-53341A5ECEEB}"/>
              </a:ext>
            </a:extLst>
          </p:cNvPr>
          <p:cNvSpPr>
            <a:spLocks noGrp="1" noChangeAspect="1"/>
          </p:cNvSpPr>
          <p:nvPr>
            <p:ph type="pic" sz="quarter" idx="29" hasCustomPrompt="1"/>
          </p:nvPr>
        </p:nvSpPr>
        <p:spPr>
          <a:xfrm>
            <a:off x="6137196"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6" name="Text Placeholder 5">
            <a:extLst>
              <a:ext uri="{FF2B5EF4-FFF2-40B4-BE49-F238E27FC236}">
                <a16:creationId xmlns:a16="http://schemas.microsoft.com/office/drawing/2014/main" id="{F964AB33-A84C-4B6C-B4E9-A5ACBBD44259}"/>
              </a:ext>
            </a:extLst>
          </p:cNvPr>
          <p:cNvSpPr>
            <a:spLocks noGrp="1" noChangeAspect="1"/>
          </p:cNvSpPr>
          <p:nvPr>
            <p:ph type="body" sz="quarter" idx="30" hasCustomPrompt="1"/>
          </p:nvPr>
        </p:nvSpPr>
        <p:spPr>
          <a:xfrm>
            <a:off x="6137196"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7" name="Picture Placeholder 6">
            <a:extLst>
              <a:ext uri="{FF2B5EF4-FFF2-40B4-BE49-F238E27FC236}">
                <a16:creationId xmlns:a16="http://schemas.microsoft.com/office/drawing/2014/main" id="{F9B1206F-67C7-40AA-B568-D023DC2F049B}"/>
              </a:ext>
            </a:extLst>
          </p:cNvPr>
          <p:cNvSpPr>
            <a:spLocks noGrp="1" noChangeAspect="1"/>
          </p:cNvSpPr>
          <p:nvPr>
            <p:ph type="pic" sz="quarter" idx="31" hasCustomPrompt="1"/>
          </p:nvPr>
        </p:nvSpPr>
        <p:spPr>
          <a:xfrm>
            <a:off x="8920108"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8" name="Text Placeholder 5">
            <a:extLst>
              <a:ext uri="{FF2B5EF4-FFF2-40B4-BE49-F238E27FC236}">
                <a16:creationId xmlns:a16="http://schemas.microsoft.com/office/drawing/2014/main" id="{72F13910-D7EA-4AF8-8D1A-E7A66520BF67}"/>
              </a:ext>
            </a:extLst>
          </p:cNvPr>
          <p:cNvSpPr>
            <a:spLocks noGrp="1" noChangeAspect="1"/>
          </p:cNvSpPr>
          <p:nvPr>
            <p:ph type="body" sz="quarter" idx="32" hasCustomPrompt="1"/>
          </p:nvPr>
        </p:nvSpPr>
        <p:spPr>
          <a:xfrm>
            <a:off x="8920108"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Tree>
    <p:custDataLst>
      <p:tags r:id="rId1"/>
    </p:custDataLst>
    <p:extLst>
      <p:ext uri="{BB962C8B-B14F-4D97-AF65-F5344CB8AC3E}">
        <p14:creationId xmlns:p14="http://schemas.microsoft.com/office/powerpoint/2010/main" val="1206169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CDEB7-CE12-4B6A-BE02-44E988CFBF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D52D960-8E40-4617-ADFC-8C03EB9F1137}"/>
              </a:ext>
            </a:extLst>
          </p:cNvPr>
          <p:cNvSpPr/>
          <p:nvPr userDrawn="1"/>
        </p:nvSpPr>
        <p:spPr>
          <a:xfrm>
            <a:off x="0" y="0"/>
            <a:ext cx="12192000" cy="6858000"/>
          </a:xfrm>
          <a:prstGeom prst="rect">
            <a:avLst/>
          </a:prstGeom>
          <a:solidFill>
            <a:schemeClr val="accent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a:extLst>
              <a:ext uri="{FF2B5EF4-FFF2-40B4-BE49-F238E27FC236}">
                <a16:creationId xmlns:a16="http://schemas.microsoft.com/office/drawing/2014/main" id="{497BCECE-4FCE-422C-AB25-B6AAA5A67F90}"/>
              </a:ext>
            </a:extLst>
          </p:cNvPr>
          <p:cNvSpPr/>
          <p:nvPr userDrawn="1"/>
        </p:nvSpPr>
        <p:spPr>
          <a:xfrm>
            <a:off x="643865" y="0"/>
            <a:ext cx="10904270" cy="6858000"/>
          </a:xfrm>
          <a:prstGeom prst="parallelogram">
            <a:avLst/>
          </a:prstGeom>
          <a:solidFill>
            <a:schemeClr val="accent5">
              <a:alpha val="91000"/>
            </a:schemeClr>
          </a:solidFill>
          <a:ln w="254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27">
            <a:extLst>
              <a:ext uri="{FF2B5EF4-FFF2-40B4-BE49-F238E27FC236}">
                <a16:creationId xmlns:a16="http://schemas.microsoft.com/office/drawing/2014/main" id="{BE96DAD2-6527-49B9-B7F7-607D60231D21}"/>
              </a:ext>
            </a:extLst>
          </p:cNvPr>
          <p:cNvSpPr>
            <a:spLocks noGrp="1" noChangeAspect="1"/>
          </p:cNvSpPr>
          <p:nvPr>
            <p:ph type="body" sz="quarter" idx="10" hasCustomPrompt="1"/>
          </p:nvPr>
        </p:nvSpPr>
        <p:spPr>
          <a:xfrm>
            <a:off x="2362200" y="1485106"/>
            <a:ext cx="7467600" cy="3887787"/>
          </a:xfrm>
          <a:solidFill>
            <a:schemeClr val="bg1"/>
          </a:solidFill>
        </p:spPr>
        <p:txBody>
          <a:bodyPr lIns="72000" tIns="72000" rIns="72000" bIns="72000" anchor="ctr" anchorCtr="0"/>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here to add testimonial</a:t>
            </a:r>
          </a:p>
        </p:txBody>
      </p:sp>
    </p:spTree>
    <p:custDataLst>
      <p:tags r:id="rId1"/>
    </p:custDataLst>
    <p:extLst>
      <p:ext uri="{BB962C8B-B14F-4D97-AF65-F5344CB8AC3E}">
        <p14:creationId xmlns:p14="http://schemas.microsoft.com/office/powerpoint/2010/main" val="765077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B3A5-6311-4777-92BD-AC8940BF1DBB}"/>
              </a:ext>
            </a:extLst>
          </p:cNvPr>
          <p:cNvSpPr>
            <a:spLocks noGrp="1"/>
          </p:cNvSpPr>
          <p:nvPr>
            <p:ph type="title" hasCustomPrompt="1"/>
          </p:nvPr>
        </p:nvSpPr>
        <p:spPr>
          <a:xfrm>
            <a:off x="246062" y="438936"/>
            <a:ext cx="11698287" cy="608029"/>
          </a:xfrm>
        </p:spPr>
        <p:txBody>
          <a:bodyPr/>
          <a:lstStyle/>
          <a:p>
            <a:r>
              <a:rPr lang="en-US" dirty="0"/>
              <a:t>Do not use: layout for import</a:t>
            </a:r>
            <a:endParaRPr lang="en-GB" dirty="0"/>
          </a:p>
        </p:txBody>
      </p:sp>
      <p:sp>
        <p:nvSpPr>
          <p:cNvPr id="3" name="Text Placeholder 2">
            <a:extLst>
              <a:ext uri="{FF2B5EF4-FFF2-40B4-BE49-F238E27FC236}">
                <a16:creationId xmlns:a16="http://schemas.microsoft.com/office/drawing/2014/main" id="{5E1AC616-EBE9-4F3B-BF65-2DD223CA643E}"/>
              </a:ext>
            </a:extLst>
          </p:cNvPr>
          <p:cNvSpPr>
            <a:spLocks noGrp="1"/>
          </p:cNvSpPr>
          <p:nvPr>
            <p:ph type="body" idx="1"/>
          </p:nvPr>
        </p:nvSpPr>
        <p:spPr>
          <a:xfrm>
            <a:off x="246064" y="1206500"/>
            <a:ext cx="5792786"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A8982C-BA0A-4739-B806-65C9BA5EB777}"/>
              </a:ext>
            </a:extLst>
          </p:cNvPr>
          <p:cNvSpPr>
            <a:spLocks noGrp="1"/>
          </p:cNvSpPr>
          <p:nvPr>
            <p:ph sz="half" idx="2"/>
          </p:nvPr>
        </p:nvSpPr>
        <p:spPr>
          <a:xfrm>
            <a:off x="246064" y="2227261"/>
            <a:ext cx="5801840" cy="375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9E93469-9A18-44FC-8130-D57BE37C147A}"/>
              </a:ext>
            </a:extLst>
          </p:cNvPr>
          <p:cNvSpPr>
            <a:spLocks noGrp="1"/>
          </p:cNvSpPr>
          <p:nvPr>
            <p:ph type="body" sz="quarter" idx="3"/>
          </p:nvPr>
        </p:nvSpPr>
        <p:spPr>
          <a:xfrm>
            <a:off x="6172200" y="1206500"/>
            <a:ext cx="577215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F976E7-EE39-424B-8E00-78B1644ACFA2}"/>
              </a:ext>
            </a:extLst>
          </p:cNvPr>
          <p:cNvSpPr>
            <a:spLocks noGrp="1"/>
          </p:cNvSpPr>
          <p:nvPr>
            <p:ph sz="quarter" idx="4"/>
          </p:nvPr>
        </p:nvSpPr>
        <p:spPr>
          <a:xfrm>
            <a:off x="6172200" y="2227261"/>
            <a:ext cx="5772150" cy="375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8" name="Straight Connector 17">
            <a:extLst>
              <a:ext uri="{FF2B5EF4-FFF2-40B4-BE49-F238E27FC236}">
                <a16:creationId xmlns:a16="http://schemas.microsoft.com/office/drawing/2014/main" id="{9157BD64-C006-46A8-970F-FC5AB17611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 name="Footer Placeholder 18">
            <a:extLst>
              <a:ext uri="{FF2B5EF4-FFF2-40B4-BE49-F238E27FC236}">
                <a16:creationId xmlns:a16="http://schemas.microsoft.com/office/drawing/2014/main" id="{C4DE2CBC-2CC3-420D-AA40-6DA43A278D39}"/>
              </a:ext>
            </a:extLst>
          </p:cNvPr>
          <p:cNvSpPr>
            <a:spLocks noGrp="1"/>
          </p:cNvSpPr>
          <p:nvPr>
            <p:ph type="ftr" sz="quarter" idx="10"/>
          </p:nvPr>
        </p:nvSpPr>
        <p:spPr/>
        <p:txBody>
          <a:bodyPr/>
          <a:lstStyle/>
          <a:p>
            <a:endParaRPr lang="en-GB"/>
          </a:p>
        </p:txBody>
      </p:sp>
      <p:pic>
        <p:nvPicPr>
          <p:cNvPr id="20" name="Picture 19">
            <a:extLst>
              <a:ext uri="{FF2B5EF4-FFF2-40B4-BE49-F238E27FC236}">
                <a16:creationId xmlns:a16="http://schemas.microsoft.com/office/drawing/2014/main" id="{95B1CE2F-D166-A74A-B061-D6247EE665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568783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887E-B1E7-469D-9541-68A8CD87A798}"/>
              </a:ext>
            </a:extLst>
          </p:cNvPr>
          <p:cNvSpPr>
            <a:spLocks noGrp="1"/>
          </p:cNvSpPr>
          <p:nvPr>
            <p:ph type="title" hasCustomPrompt="1"/>
          </p:nvPr>
        </p:nvSpPr>
        <p:spPr/>
        <p:txBody>
          <a:bodyPr/>
          <a:lstStyle>
            <a:lvl1pPr>
              <a:defRPr/>
            </a:lvl1pPr>
          </a:lstStyle>
          <a:p>
            <a:r>
              <a:rPr lang="en-US" dirty="0"/>
              <a:t>Do not use: layout for import</a:t>
            </a:r>
            <a:endParaRPr lang="en-GB" dirty="0"/>
          </a:p>
        </p:txBody>
      </p:sp>
      <p:sp>
        <p:nvSpPr>
          <p:cNvPr id="3" name="Content Placeholder 2">
            <a:extLst>
              <a:ext uri="{FF2B5EF4-FFF2-40B4-BE49-F238E27FC236}">
                <a16:creationId xmlns:a16="http://schemas.microsoft.com/office/drawing/2014/main" id="{D092C4BC-75C4-4C16-B705-4C1DB9D9A31C}"/>
              </a:ext>
            </a:extLst>
          </p:cNvPr>
          <p:cNvSpPr>
            <a:spLocks noGrp="1"/>
          </p:cNvSpPr>
          <p:nvPr>
            <p:ph sz="half" idx="1"/>
          </p:nvPr>
        </p:nvSpPr>
        <p:spPr>
          <a:xfrm>
            <a:off x="255116" y="1196975"/>
            <a:ext cx="5764684" cy="47879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A6BA9F1-786C-4D83-B2D0-4ECA704332B3}"/>
              </a:ext>
            </a:extLst>
          </p:cNvPr>
          <p:cNvSpPr>
            <a:spLocks noGrp="1"/>
          </p:cNvSpPr>
          <p:nvPr>
            <p:ph sz="half" idx="2"/>
          </p:nvPr>
        </p:nvSpPr>
        <p:spPr>
          <a:xfrm>
            <a:off x="6172199" y="1196975"/>
            <a:ext cx="5764683" cy="47879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6" name="Straight Connector 15">
            <a:extLst>
              <a:ext uri="{FF2B5EF4-FFF2-40B4-BE49-F238E27FC236}">
                <a16:creationId xmlns:a16="http://schemas.microsoft.com/office/drawing/2014/main" id="{13F5A62D-55A5-4C2A-A5FA-58D73710621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96D5D8B3-7463-4AFC-B990-724156906FCB}"/>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69F65647-BABC-9642-AF67-EDB6BEECF5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943537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88B1-A1AF-4B75-B96A-04232738A23C}"/>
              </a:ext>
            </a:extLst>
          </p:cNvPr>
          <p:cNvSpPr>
            <a:spLocks noGrp="1"/>
          </p:cNvSpPr>
          <p:nvPr>
            <p:ph type="title" hasCustomPrompt="1"/>
          </p:nvPr>
        </p:nvSpPr>
        <p:spPr>
          <a:xfrm>
            <a:off x="255116" y="1196975"/>
            <a:ext cx="11689234" cy="2852737"/>
          </a:xfrm>
        </p:spPr>
        <p:txBody>
          <a:bodyPr anchor="b">
            <a:normAutofit/>
          </a:bodyPr>
          <a:lstStyle>
            <a:lvl1pPr algn="ctr">
              <a:defRPr sz="7200">
                <a:solidFill>
                  <a:schemeClr val="accent1"/>
                </a:solidFill>
              </a:defRPr>
            </a:lvl1pPr>
          </a:lstStyle>
          <a:p>
            <a:r>
              <a:rPr lang="en-US" dirty="0"/>
              <a:t>Do not use: layout for import</a:t>
            </a:r>
            <a:endParaRPr lang="en-GB" dirty="0"/>
          </a:p>
        </p:txBody>
      </p:sp>
      <p:sp>
        <p:nvSpPr>
          <p:cNvPr id="3" name="Text Placeholder 2">
            <a:extLst>
              <a:ext uri="{FF2B5EF4-FFF2-40B4-BE49-F238E27FC236}">
                <a16:creationId xmlns:a16="http://schemas.microsoft.com/office/drawing/2014/main" id="{FE1CED14-4054-4CC8-B680-F8F6BE841C8B}"/>
              </a:ext>
            </a:extLst>
          </p:cNvPr>
          <p:cNvSpPr>
            <a:spLocks noGrp="1"/>
          </p:cNvSpPr>
          <p:nvPr>
            <p:ph type="body" idx="1"/>
          </p:nvPr>
        </p:nvSpPr>
        <p:spPr>
          <a:xfrm>
            <a:off x="255116" y="4268771"/>
            <a:ext cx="11689234"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5" name="Straight Connector 14">
            <a:extLst>
              <a:ext uri="{FF2B5EF4-FFF2-40B4-BE49-F238E27FC236}">
                <a16:creationId xmlns:a16="http://schemas.microsoft.com/office/drawing/2014/main" id="{4909A7D2-2013-40CF-9FD9-EC93123931C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B2033BEB-E621-4FF6-B733-B1BB1AF52699}"/>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2439CD5E-C5EA-774E-BA63-B72B7B07B0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907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Image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9358256E-4E56-498D-A749-D36F1AC8B6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US"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2384425"/>
          </a:xfrm>
          <a:solidFill>
            <a:schemeClr val="accent5"/>
          </a:solidFill>
        </p:spPr>
        <p:txBody>
          <a:bodyPr lIns="72000" tIns="72000" rIns="72000" bIns="0" anchor="ctr" anchorCtr="0">
            <a:normAutofit/>
          </a:bodyPr>
          <a:lstStyle>
            <a:lvl1pPr marL="0" indent="0" algn="ctr">
              <a:buNone/>
              <a:defRPr sz="1800">
                <a:solidFill>
                  <a:schemeClr val="bg1"/>
                </a:solidFill>
              </a:defRPr>
            </a:lvl1pPr>
          </a:lstStyle>
          <a:p>
            <a:r>
              <a:rPr lang="en-US"/>
              <a:t>Click on the icon to add an image in this place-holder</a:t>
            </a:r>
            <a:endParaRPr lang="en-GB"/>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dirty="0">
                <a:solidFill>
                  <a:schemeClr val="lt1"/>
                </a:solidFill>
              </a:defRPr>
            </a:lvl1pPr>
          </a:lstStyle>
          <a:p>
            <a:pPr marL="0" lvl="0" algn="ctr"/>
            <a:r>
              <a:rPr lang="en-US"/>
              <a:t> </a:t>
            </a:r>
            <a:endParaRPr lang="en-GB"/>
          </a:p>
        </p:txBody>
      </p:sp>
      <p:sp>
        <p:nvSpPr>
          <p:cNvPr id="5" name="Picture Placeholder 4">
            <a:extLst>
              <a:ext uri="{FF2B5EF4-FFF2-40B4-BE49-F238E27FC236}">
                <a16:creationId xmlns:a16="http://schemas.microsoft.com/office/drawing/2014/main" id="{224A1EBB-4EB3-4ADE-90F7-FEA1D5434E39}"/>
              </a:ext>
            </a:extLst>
          </p:cNvPr>
          <p:cNvSpPr>
            <a:spLocks noGrp="1"/>
          </p:cNvSpPr>
          <p:nvPr>
            <p:ph type="pic" sz="quarter" idx="17" hasCustomPrompt="1"/>
          </p:nvPr>
        </p:nvSpPr>
        <p:spPr>
          <a:xfrm>
            <a:off x="655082" y="3371850"/>
            <a:ext cx="4763057" cy="2495550"/>
          </a:xfrm>
          <a:solidFill>
            <a:schemeClr val="accent5"/>
          </a:solidFill>
        </p:spPr>
        <p:txBody>
          <a:bodyPr vert="horz" lIns="72000" tIns="72000" rIns="72000" bIns="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pic>
        <p:nvPicPr>
          <p:cNvPr id="63" name="Picture 62">
            <a:extLst>
              <a:ext uri="{FF2B5EF4-FFF2-40B4-BE49-F238E27FC236}">
                <a16:creationId xmlns:a16="http://schemas.microsoft.com/office/drawing/2014/main" id="{AAE4F25D-EF02-2C4E-A2F4-16117D8576A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26429" y="1426819"/>
            <a:ext cx="3371850" cy="1028700"/>
          </a:xfrm>
          <a:prstGeom prst="rect">
            <a:avLst/>
          </a:prstGeom>
          <a:solidFill>
            <a:schemeClr val="bg1"/>
          </a:solidFill>
        </p:spPr>
      </p:pic>
      <p:sp>
        <p:nvSpPr>
          <p:cNvPr id="14" name="Text Placeholder 3">
            <a:extLst>
              <a:ext uri="{FF2B5EF4-FFF2-40B4-BE49-F238E27FC236}">
                <a16:creationId xmlns:a16="http://schemas.microsoft.com/office/drawing/2014/main" id="{629EED9D-905A-B04E-961A-976FE66E4604}"/>
              </a:ext>
            </a:extLst>
          </p:cNvPr>
          <p:cNvSpPr>
            <a:spLocks noGrp="1"/>
          </p:cNvSpPr>
          <p:nvPr>
            <p:ph type="body" sz="quarter" idx="18"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3924238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767D-669F-4985-B98F-DC507BD41F27}"/>
              </a:ext>
            </a:extLst>
          </p:cNvPr>
          <p:cNvSpPr>
            <a:spLocks noGrp="1"/>
          </p:cNvSpPr>
          <p:nvPr>
            <p:ph type="title" hasCustomPrompt="1"/>
          </p:nvPr>
        </p:nvSpPr>
        <p:spPr>
          <a:xfrm>
            <a:off x="255116" y="457200"/>
            <a:ext cx="3932237" cy="1600200"/>
          </a:xfrm>
        </p:spPr>
        <p:txBody>
          <a:bodyPr anchor="b">
            <a:normAutofit/>
          </a:bodyPr>
          <a:lstStyle>
            <a:lvl1pPr>
              <a:defRPr sz="2400"/>
            </a:lvl1pPr>
          </a:lstStyle>
          <a:p>
            <a:r>
              <a:rPr lang="en-US" dirty="0"/>
              <a:t>Do not use: layout for import</a:t>
            </a:r>
            <a:endParaRPr lang="en-GB" dirty="0"/>
          </a:p>
        </p:txBody>
      </p:sp>
      <p:sp>
        <p:nvSpPr>
          <p:cNvPr id="3" name="Content Placeholder 2">
            <a:extLst>
              <a:ext uri="{FF2B5EF4-FFF2-40B4-BE49-F238E27FC236}">
                <a16:creationId xmlns:a16="http://schemas.microsoft.com/office/drawing/2014/main" id="{BBD251DE-221D-4233-A526-8B9F83A0FFD1}"/>
              </a:ext>
            </a:extLst>
          </p:cNvPr>
          <p:cNvSpPr>
            <a:spLocks noGrp="1"/>
          </p:cNvSpPr>
          <p:nvPr>
            <p:ph idx="1"/>
          </p:nvPr>
        </p:nvSpPr>
        <p:spPr>
          <a:xfrm>
            <a:off x="5772150" y="472167"/>
            <a:ext cx="6172200" cy="5512707"/>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4975799-0A1F-4C59-BA8A-6A3DABEC4FE7}"/>
              </a:ext>
            </a:extLst>
          </p:cNvPr>
          <p:cNvSpPr>
            <a:spLocks noGrp="1"/>
          </p:cNvSpPr>
          <p:nvPr>
            <p:ph type="body" sz="half" idx="2"/>
          </p:nvPr>
        </p:nvSpPr>
        <p:spPr>
          <a:xfrm>
            <a:off x="255116" y="2216134"/>
            <a:ext cx="3932237" cy="3768740"/>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16" name="Straight Connector 15">
            <a:extLst>
              <a:ext uri="{FF2B5EF4-FFF2-40B4-BE49-F238E27FC236}">
                <a16:creationId xmlns:a16="http://schemas.microsoft.com/office/drawing/2014/main" id="{6561BF7B-28D8-4A1F-9B8C-0A12090F469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EBF86D83-6518-4E3A-B8CD-C72CC799BF54}"/>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C1325C6C-9D80-804A-95BB-078AA7A837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39079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A5F-C873-4F0E-9E5A-34F86096CE12}"/>
              </a:ext>
            </a:extLst>
          </p:cNvPr>
          <p:cNvSpPr>
            <a:spLocks noGrp="1"/>
          </p:cNvSpPr>
          <p:nvPr>
            <p:ph type="title" hasCustomPrompt="1"/>
          </p:nvPr>
        </p:nvSpPr>
        <p:spPr>
          <a:xfrm>
            <a:off x="255116" y="457200"/>
            <a:ext cx="3932237" cy="1600200"/>
          </a:xfrm>
        </p:spPr>
        <p:txBody>
          <a:bodyPr anchor="b"/>
          <a:lstStyle>
            <a:lvl1pPr>
              <a:defRPr sz="3200">
                <a:solidFill>
                  <a:schemeClr val="tx2"/>
                </a:solidFill>
              </a:defRPr>
            </a:lvl1pPr>
          </a:lstStyle>
          <a:p>
            <a:r>
              <a:rPr lang="en-US" dirty="0"/>
              <a:t>Do not use: layout for import</a:t>
            </a:r>
            <a:endParaRPr lang="en-GB" dirty="0"/>
          </a:p>
        </p:txBody>
      </p:sp>
      <p:sp>
        <p:nvSpPr>
          <p:cNvPr id="3" name="Picture Placeholder 2">
            <a:extLst>
              <a:ext uri="{FF2B5EF4-FFF2-40B4-BE49-F238E27FC236}">
                <a16:creationId xmlns:a16="http://schemas.microsoft.com/office/drawing/2014/main" id="{791F0EBD-89E2-4A9E-9565-654DD7C10E54}"/>
              </a:ext>
            </a:extLst>
          </p:cNvPr>
          <p:cNvSpPr>
            <a:spLocks noGrp="1"/>
          </p:cNvSpPr>
          <p:nvPr>
            <p:ph type="pic" idx="1"/>
          </p:nvPr>
        </p:nvSpPr>
        <p:spPr>
          <a:xfrm>
            <a:off x="5734049" y="457200"/>
            <a:ext cx="6210799" cy="55289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E9C216C3-064B-42A2-A420-78C79A2E8A2B}"/>
              </a:ext>
            </a:extLst>
          </p:cNvPr>
          <p:cNvSpPr>
            <a:spLocks noGrp="1"/>
          </p:cNvSpPr>
          <p:nvPr>
            <p:ph type="body" sz="half" idx="2"/>
          </p:nvPr>
        </p:nvSpPr>
        <p:spPr>
          <a:xfrm>
            <a:off x="255116" y="2216134"/>
            <a:ext cx="3932237" cy="37687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16" name="Straight Connector 15">
            <a:extLst>
              <a:ext uri="{FF2B5EF4-FFF2-40B4-BE49-F238E27FC236}">
                <a16:creationId xmlns:a16="http://schemas.microsoft.com/office/drawing/2014/main" id="{1495847F-362D-4D61-A38C-6A82B96E85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823C35D5-1A59-4590-B12B-E560F860AF31}"/>
              </a:ext>
            </a:extLst>
          </p:cNvPr>
          <p:cNvSpPr>
            <a:spLocks noGrp="1"/>
          </p:cNvSpPr>
          <p:nvPr>
            <p:ph type="ftr" sz="quarter" idx="10"/>
          </p:nvPr>
        </p:nvSpPr>
        <p:spPr/>
        <p:txBody>
          <a:bodyPr/>
          <a:lstStyle/>
          <a:p>
            <a:endParaRPr lang="en-GB"/>
          </a:p>
        </p:txBody>
      </p:sp>
      <p:pic>
        <p:nvPicPr>
          <p:cNvPr id="19" name="Picture 18">
            <a:extLst>
              <a:ext uri="{FF2B5EF4-FFF2-40B4-BE49-F238E27FC236}">
                <a16:creationId xmlns:a16="http://schemas.microsoft.com/office/drawing/2014/main" id="{2B738EAB-E660-A942-828A-BE78F23F14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577301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468C-0714-4D52-8AD3-B0C6BE38D4E8}"/>
              </a:ext>
            </a:extLst>
          </p:cNvPr>
          <p:cNvSpPr>
            <a:spLocks noGrp="1"/>
          </p:cNvSpPr>
          <p:nvPr>
            <p:ph type="title" hasCustomPrompt="1"/>
          </p:nvPr>
        </p:nvSpPr>
        <p:spPr/>
        <p:txBody>
          <a:bodyPr/>
          <a:lstStyle>
            <a:lvl1pPr>
              <a:defRPr/>
            </a:lvl1pPr>
          </a:lstStyle>
          <a:p>
            <a:r>
              <a:rPr lang="en-US" dirty="0"/>
              <a:t>Do not use: layout for import</a:t>
            </a:r>
            <a:endParaRPr lang="en-GB" dirty="0"/>
          </a:p>
        </p:txBody>
      </p:sp>
      <p:sp>
        <p:nvSpPr>
          <p:cNvPr id="3" name="Vertical Text Placeholder 2">
            <a:extLst>
              <a:ext uri="{FF2B5EF4-FFF2-40B4-BE49-F238E27FC236}">
                <a16:creationId xmlns:a16="http://schemas.microsoft.com/office/drawing/2014/main" id="{45965166-0DAE-481F-B34C-6F174BF355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5" name="Straight Connector 14">
            <a:extLst>
              <a:ext uri="{FF2B5EF4-FFF2-40B4-BE49-F238E27FC236}">
                <a16:creationId xmlns:a16="http://schemas.microsoft.com/office/drawing/2014/main" id="{2AE8B7EC-3349-4097-AC88-57E06D08EFA3}"/>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411D6BD3-B4FD-45AC-AA08-CE4585D60073}"/>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5ED7C1A8-772D-4846-9554-3594B1A9C5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966688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8B0D2-1361-4912-BBDB-ECD9D09F3B03}"/>
              </a:ext>
            </a:extLst>
          </p:cNvPr>
          <p:cNvSpPr>
            <a:spLocks noGrp="1"/>
          </p:cNvSpPr>
          <p:nvPr>
            <p:ph type="title" orient="vert" hasCustomPrompt="1"/>
          </p:nvPr>
        </p:nvSpPr>
        <p:spPr>
          <a:xfrm>
            <a:off x="9294082" y="457200"/>
            <a:ext cx="2628900" cy="5527675"/>
          </a:xfrm>
        </p:spPr>
        <p:txBody>
          <a:bodyPr vert="eaVert"/>
          <a:lstStyle>
            <a:lvl1pPr>
              <a:defRPr/>
            </a:lvl1pPr>
          </a:lstStyle>
          <a:p>
            <a:r>
              <a:rPr lang="en-US" dirty="0"/>
              <a:t>Do not use: layout for import</a:t>
            </a:r>
            <a:endParaRPr lang="en-GB" dirty="0"/>
          </a:p>
        </p:txBody>
      </p:sp>
      <p:sp>
        <p:nvSpPr>
          <p:cNvPr id="3" name="Vertical Text Placeholder 2">
            <a:extLst>
              <a:ext uri="{FF2B5EF4-FFF2-40B4-BE49-F238E27FC236}">
                <a16:creationId xmlns:a16="http://schemas.microsoft.com/office/drawing/2014/main" id="{F47E7A9A-51FB-431E-B074-D0E2E14A01F9}"/>
              </a:ext>
            </a:extLst>
          </p:cNvPr>
          <p:cNvSpPr>
            <a:spLocks noGrp="1"/>
          </p:cNvSpPr>
          <p:nvPr>
            <p:ph type="body" orient="vert" idx="1"/>
          </p:nvPr>
        </p:nvSpPr>
        <p:spPr>
          <a:xfrm>
            <a:off x="258132" y="457200"/>
            <a:ext cx="8733468" cy="549171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5" name="Straight Connector 14">
            <a:extLst>
              <a:ext uri="{FF2B5EF4-FFF2-40B4-BE49-F238E27FC236}">
                <a16:creationId xmlns:a16="http://schemas.microsoft.com/office/drawing/2014/main" id="{75EF3A77-D752-4C5F-B2CC-9BAB2496327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8CE58F1F-0073-4782-8430-46DA8586EEF7}"/>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D0B56DBC-378E-0147-8B32-3AED3A9273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057473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7" name="Content Placeholder 6">
            <a:extLst>
              <a:ext uri="{FF2B5EF4-FFF2-40B4-BE49-F238E27FC236}">
                <a16:creationId xmlns:a16="http://schemas.microsoft.com/office/drawing/2014/main" id="{D1E32B5D-E521-4014-97B9-56C88E05536B}"/>
              </a:ext>
            </a:extLst>
          </p:cNvPr>
          <p:cNvSpPr>
            <a:spLocks noGrp="1"/>
          </p:cNvSpPr>
          <p:nvPr>
            <p:ph sz="quarter" idx="11" hasCustomPrompt="1"/>
          </p:nvPr>
        </p:nvSpPr>
        <p:spPr>
          <a:xfrm>
            <a:off x="2880000" y="1355544"/>
            <a:ext cx="8352000" cy="334800"/>
          </a:xfrm>
        </p:spPr>
        <p:txBody>
          <a:bodyPr/>
          <a:lstStyle>
            <a:lvl1pPr>
              <a:lnSpc>
                <a:spcPts val="2600"/>
              </a:lnSpc>
              <a:spcAft>
                <a:spcPts val="0"/>
              </a:spcAft>
              <a:defRPr sz="2900" b="0" cap="all" baseline="0">
                <a:solidFill>
                  <a:schemeClr val="tx2"/>
                </a:solidFill>
              </a:defRPr>
            </a:lvl1pPr>
          </a:lstStyle>
          <a:p>
            <a:pPr lvl="0"/>
            <a:r>
              <a:rPr lang="en-US" dirty="0"/>
              <a:t>EDIT MASTER TEXT STYLES</a:t>
            </a:r>
            <a:endParaRPr lang="en-GB" dirty="0"/>
          </a:p>
        </p:txBody>
      </p:sp>
      <p:sp>
        <p:nvSpPr>
          <p:cNvPr id="5" name="Text Placeholder 4">
            <a:extLst>
              <a:ext uri="{FF2B5EF4-FFF2-40B4-BE49-F238E27FC236}">
                <a16:creationId xmlns:a16="http://schemas.microsoft.com/office/drawing/2014/main" id="{33FC10BB-0206-4814-99A3-B201DF351B8C}"/>
              </a:ext>
            </a:extLst>
          </p:cNvPr>
          <p:cNvSpPr>
            <a:spLocks noGrp="1"/>
          </p:cNvSpPr>
          <p:nvPr>
            <p:ph type="body" sz="quarter" idx="12"/>
          </p:nvPr>
        </p:nvSpPr>
        <p:spPr>
          <a:xfrm>
            <a:off x="2880782" y="2193925"/>
            <a:ext cx="8352000" cy="540000"/>
          </a:xfrm>
        </p:spPr>
        <p:txBody>
          <a:bodyPr/>
          <a:lstStyle>
            <a:lvl1pPr>
              <a:lnSpc>
                <a:spcPts val="1800"/>
              </a:lnSpc>
              <a:spcAft>
                <a:spcPts val="0"/>
              </a:spcAft>
              <a:defRPr sz="1600" b="0">
                <a:solidFill>
                  <a:schemeClr val="tx2"/>
                </a:solidFill>
              </a:defRPr>
            </a:lvl1pPr>
            <a:lvl2pPr>
              <a:lnSpc>
                <a:spcPts val="1800"/>
              </a:lnSpc>
              <a:spcAft>
                <a:spcPts val="0"/>
              </a:spcAft>
              <a:defRPr sz="1600" b="1">
                <a:solidFill>
                  <a:schemeClr val="tx2"/>
                </a:solidFill>
              </a:defRPr>
            </a:lvl2pPr>
            <a:lvl3pPr>
              <a:lnSpc>
                <a:spcPts val="1800"/>
              </a:lnSpc>
              <a:spcAft>
                <a:spcPts val="0"/>
              </a:spcAft>
              <a:defRPr sz="1600">
                <a:solidFill>
                  <a:schemeClr val="tx2"/>
                </a:solidFill>
              </a:defRPr>
            </a:lvl3pPr>
            <a:lvl4pPr>
              <a:lnSpc>
                <a:spcPts val="1800"/>
              </a:lnSpc>
              <a:spcAft>
                <a:spcPts val="0"/>
              </a:spcAft>
              <a:defRPr sz="1600">
                <a:solidFill>
                  <a:schemeClr val="tx2"/>
                </a:solidFill>
              </a:defRPr>
            </a:lvl4pPr>
            <a:lvl5pPr>
              <a:lnSpc>
                <a:spcPts val="1800"/>
              </a:lnSpc>
              <a:spcAft>
                <a:spcPts val="0"/>
              </a:spcAft>
              <a:defRPr sz="1600">
                <a:solidFill>
                  <a:schemeClr val="tx2"/>
                </a:solidFill>
              </a:defRPr>
            </a:lvl5pPr>
          </a:lstStyle>
          <a:p>
            <a:pPr lvl="0"/>
            <a:r>
              <a:rPr lang="en-US" dirty="0"/>
              <a:t>Edit Master text styles</a:t>
            </a:r>
          </a:p>
          <a:p>
            <a:pPr lvl="1"/>
            <a:r>
              <a:rPr lang="en-US" dirty="0"/>
              <a:t>Second level</a:t>
            </a:r>
            <a:endParaRPr lang="en-GB" dirty="0"/>
          </a:p>
        </p:txBody>
      </p:sp>
      <p:sp>
        <p:nvSpPr>
          <p:cNvPr id="8" name="Table Placeholder 7">
            <a:extLst>
              <a:ext uri="{FF2B5EF4-FFF2-40B4-BE49-F238E27FC236}">
                <a16:creationId xmlns:a16="http://schemas.microsoft.com/office/drawing/2014/main" id="{173EF2D0-8A77-4574-A3BE-BD34E0D48A2C}"/>
              </a:ext>
            </a:extLst>
          </p:cNvPr>
          <p:cNvSpPr>
            <a:spLocks noGrp="1"/>
          </p:cNvSpPr>
          <p:nvPr>
            <p:ph type="tbl" sz="quarter" idx="13"/>
          </p:nvPr>
        </p:nvSpPr>
        <p:spPr>
          <a:xfrm>
            <a:off x="2880000" y="2916000"/>
            <a:ext cx="8352000" cy="2736000"/>
          </a:xfrm>
        </p:spPr>
        <p:txBody>
          <a:bodyPr/>
          <a:lstStyle/>
          <a:p>
            <a:endParaRPr lang="en-GB" dirty="0"/>
          </a:p>
        </p:txBody>
      </p:sp>
    </p:spTree>
    <p:extLst>
      <p:ext uri="{BB962C8B-B14F-4D97-AF65-F5344CB8AC3E}">
        <p14:creationId xmlns:p14="http://schemas.microsoft.com/office/powerpoint/2010/main" val="1075014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26577AB2-75BB-2345-B99F-FA370915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92" b="4662"/>
          <a:stretch>
            <a:fillRect/>
          </a:stretch>
        </p:blipFill>
        <p:spPr bwMode="auto">
          <a:xfrm>
            <a:off x="381001" y="0"/>
            <a:ext cx="3181351" cy="10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a:extLst>
              <a:ext uri="{FF2B5EF4-FFF2-40B4-BE49-F238E27FC236}">
                <a16:creationId xmlns:a16="http://schemas.microsoft.com/office/drawing/2014/main" id="{42E797D2-3092-CC43-9D7E-6BB57114393F}"/>
              </a:ext>
            </a:extLst>
          </p:cNvPr>
          <p:cNvSpPr>
            <a:spLocks noGrp="1"/>
          </p:cNvSpPr>
          <p:nvPr>
            <p:ph type="pic" sz="quarter" idx="11"/>
          </p:nvPr>
        </p:nvSpPr>
        <p:spPr>
          <a:xfrm>
            <a:off x="0" y="1083733"/>
            <a:ext cx="12192000" cy="4036907"/>
          </a:xfrm>
        </p:spPr>
        <p:txBody>
          <a:bodyPr rtlCol="0">
            <a:normAutofit/>
          </a:bodyPr>
          <a:lstStyle/>
          <a:p>
            <a:pPr lvl="0"/>
            <a:r>
              <a:rPr lang="en-GB" noProof="0"/>
              <a:t>Click icon to add picture</a:t>
            </a:r>
            <a:endParaRPr lang="en-GB" noProof="0" dirty="0"/>
          </a:p>
        </p:txBody>
      </p:sp>
      <p:sp>
        <p:nvSpPr>
          <p:cNvPr id="2" name="Title 1"/>
          <p:cNvSpPr>
            <a:spLocks noGrp="1"/>
          </p:cNvSpPr>
          <p:nvPr>
            <p:ph type="title" hasCustomPrompt="1"/>
          </p:nvPr>
        </p:nvSpPr>
        <p:spPr>
          <a:xfrm>
            <a:off x="587463" y="2551087"/>
            <a:ext cx="10738821" cy="3182200"/>
          </a:xfrm>
        </p:spPr>
        <p:txBody>
          <a:bodyPr anchor="b">
            <a:noAutofit/>
          </a:bodyPr>
          <a:lstStyle>
            <a:lvl1pPr algn="l">
              <a:lnSpc>
                <a:spcPct val="80000"/>
              </a:lnSpc>
              <a:defRPr sz="3733" b="1" i="0" cap="none">
                <a:solidFill>
                  <a:srgbClr val="328126"/>
                </a:solidFill>
                <a:latin typeface="Arial"/>
                <a:cs typeface="Aria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65380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C52BBC5-169E-4214-99CF-56ADEEFC3C49}"/>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67C9EF-E4ED-49C9-9B07-5FC1BAEFAEE6}"/>
              </a:ext>
            </a:extLst>
          </p:cNvPr>
          <p:cNvSpPr>
            <a:spLocks noGrp="1"/>
          </p:cNvSpPr>
          <p:nvPr>
            <p:ph type="title" hasCustomPrompt="1"/>
          </p:nvPr>
        </p:nvSpPr>
        <p:spPr/>
        <p:txBody>
          <a:bodyPr/>
          <a:lstStyle>
            <a:lvl1pPr>
              <a:defRPr>
                <a:solidFill>
                  <a:srgbClr val="92D050"/>
                </a:solidFill>
              </a:defRPr>
            </a:lvl1pPr>
          </a:lstStyle>
          <a:p>
            <a:r>
              <a:rPr lang="en-US" dirty="0"/>
              <a:t>Enter title</a:t>
            </a:r>
            <a:endParaRPr lang="en-GB" dirty="0"/>
          </a:p>
        </p:txBody>
      </p:sp>
      <p:sp>
        <p:nvSpPr>
          <p:cNvPr id="3" name="Content Placeholder 2">
            <a:extLst>
              <a:ext uri="{FF2B5EF4-FFF2-40B4-BE49-F238E27FC236}">
                <a16:creationId xmlns:a16="http://schemas.microsoft.com/office/drawing/2014/main" id="{DA2837FC-8055-4F1D-9CE3-E2DC332BFD5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Footer Placeholder 15">
            <a:extLst>
              <a:ext uri="{FF2B5EF4-FFF2-40B4-BE49-F238E27FC236}">
                <a16:creationId xmlns:a16="http://schemas.microsoft.com/office/drawing/2014/main" id="{B8B3A27A-FCF7-451B-B768-EA3905646701}"/>
              </a:ext>
            </a:extLst>
          </p:cNvPr>
          <p:cNvSpPr>
            <a:spLocks noGrp="1"/>
          </p:cNvSpPr>
          <p:nvPr>
            <p:ph type="ftr" sz="quarter" idx="10"/>
          </p:nvPr>
        </p:nvSpPr>
        <p:spPr/>
        <p:txBody>
          <a:bodyPr/>
          <a:lstStyle/>
          <a:p>
            <a:endParaRPr lang="en-GB"/>
          </a:p>
        </p:txBody>
      </p:sp>
      <p:pic>
        <p:nvPicPr>
          <p:cNvPr id="19" name="Picture 18">
            <a:extLst>
              <a:ext uri="{FF2B5EF4-FFF2-40B4-BE49-F238E27FC236}">
                <a16:creationId xmlns:a16="http://schemas.microsoft.com/office/drawing/2014/main" id="{EF352300-3E9B-CC4E-9134-D3B7F9FA3A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614854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35A6C26A-D9FA-4497-85CF-8D5EBF757215}"/>
              </a:ext>
            </a:extLst>
          </p:cNvPr>
          <p:cNvSpPr>
            <a:spLocks noGrp="1"/>
          </p:cNvSpPr>
          <p:nvPr>
            <p:ph type="ftr" sz="quarter" idx="10"/>
          </p:nvPr>
        </p:nvSpPr>
        <p:spPr/>
        <p:txBody>
          <a:bodyPr/>
          <a:lstStyle>
            <a:lvl1pPr>
              <a:defRPr>
                <a:solidFill>
                  <a:schemeClr val="bg1">
                    <a:lumMod val="95000"/>
                  </a:schemeClr>
                </a:solidFill>
              </a:defRPr>
            </a:lvl1pPr>
          </a:lstStyle>
          <a:p>
            <a:endParaRPr lang="en-GB"/>
          </a:p>
        </p:txBody>
      </p:sp>
      <p:pic>
        <p:nvPicPr>
          <p:cNvPr id="17" name="Picture 16">
            <a:extLst>
              <a:ext uri="{FF2B5EF4-FFF2-40B4-BE49-F238E27FC236}">
                <a16:creationId xmlns:a16="http://schemas.microsoft.com/office/drawing/2014/main" id="{BEC636BE-A3B9-4548-9A69-D280FD79AA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014380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lumMod val="85000"/>
                  <a:lumOff val="15000"/>
                </a:schemeClr>
              </a:solidFill>
            </a:endParaRPr>
          </a:p>
        </p:txBody>
      </p:sp>
      <p:sp>
        <p:nvSpPr>
          <p:cNvPr id="6" name="Footer Placeholder 5">
            <a:extLst>
              <a:ext uri="{FF2B5EF4-FFF2-40B4-BE49-F238E27FC236}">
                <a16:creationId xmlns:a16="http://schemas.microsoft.com/office/drawing/2014/main" id="{26799A17-2164-4288-8485-0D10B88BCC35}"/>
              </a:ext>
            </a:extLst>
          </p:cNvPr>
          <p:cNvSpPr>
            <a:spLocks noGrp="1"/>
          </p:cNvSpPr>
          <p:nvPr>
            <p:ph type="ftr" sz="quarter" idx="10"/>
          </p:nvPr>
        </p:nvSpPr>
        <p:spPr/>
        <p:txBody>
          <a:bodyPr/>
          <a:lstStyle>
            <a:lvl1pPr>
              <a:defRPr>
                <a:solidFill>
                  <a:schemeClr val="tx1">
                    <a:lumMod val="85000"/>
                    <a:lumOff val="15000"/>
                  </a:schemeClr>
                </a:solidFill>
              </a:defRPr>
            </a:lvl1pPr>
          </a:lstStyle>
          <a:p>
            <a:endParaRPr lang="en-GB" dirty="0"/>
          </a:p>
        </p:txBody>
      </p:sp>
    </p:spTree>
    <p:custDataLst>
      <p:tags r:id="rId1"/>
    </p:custDataLst>
    <p:extLst>
      <p:ext uri="{BB962C8B-B14F-4D97-AF65-F5344CB8AC3E}">
        <p14:creationId xmlns:p14="http://schemas.microsoft.com/office/powerpoint/2010/main" val="231320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Picture Placeholder 6">
            <a:extLst>
              <a:ext uri="{FF2B5EF4-FFF2-40B4-BE49-F238E27FC236}">
                <a16:creationId xmlns:a16="http://schemas.microsoft.com/office/drawing/2014/main" id="{99FD7E1B-960B-458C-9508-276EFBF69345}"/>
              </a:ext>
            </a:extLst>
          </p:cNvPr>
          <p:cNvSpPr>
            <a:spLocks noGrp="1"/>
          </p:cNvSpPr>
          <p:nvPr>
            <p:ph type="pic" sz="quarter" idx="13" hasCustomPrompt="1"/>
          </p:nvPr>
        </p:nvSpPr>
        <p:spPr>
          <a:xfrm>
            <a:off x="0" y="1196979"/>
            <a:ext cx="12192000" cy="4956478"/>
          </a:xfrm>
        </p:spPr>
        <p:txBody>
          <a:bodyPr bIns="684000" anchor="ctr" anchorCtr="0"/>
          <a:lstStyle>
            <a:lvl1pPr marL="0" indent="0" algn="ctr">
              <a:buNone/>
              <a:defRPr>
                <a:solidFill>
                  <a:schemeClr val="accent5"/>
                </a:solidFill>
              </a:defRPr>
            </a:lvl1pPr>
          </a:lstStyle>
          <a:p>
            <a:r>
              <a:rPr lang="en-GB"/>
              <a:t>Click on the icon to add a full-bleed image</a:t>
            </a:r>
          </a:p>
        </p:txBody>
      </p:sp>
      <p:sp>
        <p:nvSpPr>
          <p:cNvPr id="6" name="Title 5">
            <a:extLst>
              <a:ext uri="{FF2B5EF4-FFF2-40B4-BE49-F238E27FC236}">
                <a16:creationId xmlns:a16="http://schemas.microsoft.com/office/drawing/2014/main" id="{37A704BF-5712-444E-9E37-B36ED59A8F3C}"/>
              </a:ext>
            </a:extLst>
          </p:cNvPr>
          <p:cNvSpPr>
            <a:spLocks noGrp="1"/>
          </p:cNvSpPr>
          <p:nvPr>
            <p:ph type="title" hasCustomPrompt="1"/>
          </p:nvPr>
        </p:nvSpPr>
        <p:spPr/>
        <p:txBody>
          <a:bodyPr/>
          <a:lstStyle>
            <a:lvl1pPr>
              <a:defRPr>
                <a:solidFill>
                  <a:srgbClr val="00B050"/>
                </a:solidFill>
              </a:defRPr>
            </a:lvl1pPr>
          </a:lstStyle>
          <a:p>
            <a:r>
              <a:rPr lang="en-US" dirty="0"/>
              <a:t>Enter Title</a:t>
            </a:r>
            <a:endParaRPr lang="en-GB" dirty="0"/>
          </a:p>
        </p:txBody>
      </p:sp>
      <p:cxnSp>
        <p:nvCxnSpPr>
          <p:cNvPr id="16" name="Straight Connector 15">
            <a:extLst>
              <a:ext uri="{FF2B5EF4-FFF2-40B4-BE49-F238E27FC236}">
                <a16:creationId xmlns:a16="http://schemas.microsoft.com/office/drawing/2014/main" id="{7721706C-032B-4751-A724-3E0D09465A2B}"/>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42A0F8-ECBE-4B95-BE20-E1D67660C9BC}"/>
              </a:ext>
            </a:extLst>
          </p:cNvPr>
          <p:cNvSpPr>
            <a:spLocks noGrp="1"/>
          </p:cNvSpPr>
          <p:nvPr>
            <p:ph type="ftr" sz="quarter" idx="14"/>
          </p:nvPr>
        </p:nvSpPr>
        <p:spPr/>
        <p:txBody>
          <a:bodyPr/>
          <a:lstStyle>
            <a:lvl1pPr>
              <a:defRPr>
                <a:solidFill>
                  <a:schemeClr val="tx1">
                    <a:lumMod val="85000"/>
                    <a:lumOff val="15000"/>
                  </a:schemeClr>
                </a:solidFill>
              </a:defRPr>
            </a:lvl1pPr>
          </a:lstStyle>
          <a:p>
            <a:endParaRPr lang="en-GB" dirty="0"/>
          </a:p>
        </p:txBody>
      </p:sp>
      <p:pic>
        <p:nvPicPr>
          <p:cNvPr id="18" name="Picture 17">
            <a:extLst>
              <a:ext uri="{FF2B5EF4-FFF2-40B4-BE49-F238E27FC236}">
                <a16:creationId xmlns:a16="http://schemas.microsoft.com/office/drawing/2014/main" id="{F40D7CAC-A703-E846-A4AA-C55AFA0CC5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635631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2">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090D2786-22D9-45E9-B091-F760CF8F3388}"/>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EF3824D8-BB6B-294D-87FA-8CD9C099231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9484" b="9484"/>
          <a:stretch/>
        </p:blipFill>
        <p:spPr>
          <a:xfrm>
            <a:off x="10944910" y="6172200"/>
            <a:ext cx="1247090" cy="671464"/>
          </a:xfrm>
          <a:prstGeom prst="rect">
            <a:avLst/>
          </a:prstGeom>
        </p:spPr>
      </p:pic>
      <p:sp>
        <p:nvSpPr>
          <p:cNvPr id="4" name="Content Placeholder 3">
            <a:extLst>
              <a:ext uri="{FF2B5EF4-FFF2-40B4-BE49-F238E27FC236}">
                <a16:creationId xmlns:a16="http://schemas.microsoft.com/office/drawing/2014/main" id="{EC6B7194-4690-AB42-BF2B-CCC4DAC9F915}"/>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17189443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2F13A-DD10-4365-A083-4B841851D566}"/>
              </a:ext>
            </a:extLst>
          </p:cNvPr>
          <p:cNvSpPr>
            <a:spLocks noGrp="1"/>
          </p:cNvSpPr>
          <p:nvPr>
            <p:ph type="title"/>
          </p:nvPr>
        </p:nvSpPr>
        <p:spPr>
          <a:xfrm>
            <a:off x="236365" y="457201"/>
            <a:ext cx="11701463" cy="558799"/>
          </a:xfrm>
          <a:prstGeom prst="rect">
            <a:avLst/>
          </a:prstGeom>
        </p:spPr>
        <p:txBody>
          <a:bodyPr vert="horz" lIns="72000" tIns="72000" rIns="72000" bIns="7200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5F170D6-189B-4FC0-BD94-9368A28CBF51}"/>
              </a:ext>
            </a:extLst>
          </p:cNvPr>
          <p:cNvSpPr>
            <a:spLocks noGrp="1"/>
          </p:cNvSpPr>
          <p:nvPr>
            <p:ph type="body" idx="1"/>
          </p:nvPr>
        </p:nvSpPr>
        <p:spPr>
          <a:xfrm>
            <a:off x="237010" y="1206013"/>
            <a:ext cx="11698287" cy="478017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27961516-66F7-40A5-BCB3-0905494D9949}"/>
              </a:ext>
            </a:extLst>
          </p:cNvPr>
          <p:cNvSpPr>
            <a:spLocks noGrp="1"/>
          </p:cNvSpPr>
          <p:nvPr>
            <p:ph type="ftr" sz="quarter" idx="3"/>
          </p:nvPr>
        </p:nvSpPr>
        <p:spPr>
          <a:xfrm>
            <a:off x="255116" y="6330935"/>
            <a:ext cx="8736484" cy="365125"/>
          </a:xfrm>
          <a:prstGeom prst="rect">
            <a:avLst/>
          </a:prstGeom>
        </p:spPr>
        <p:txBody>
          <a:bodyPr vert="horz" lIns="91440" tIns="45720" rIns="91440" bIns="45720" rtlCol="0" anchor="ctr"/>
          <a:lstStyle>
            <a:lvl1pPr algn="l">
              <a:defRPr sz="1100" b="0" i="0">
                <a:solidFill>
                  <a:schemeClr val="bg1">
                    <a:lumMod val="9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endParaRPr lang="en-GB" dirty="0"/>
          </a:p>
        </p:txBody>
      </p:sp>
    </p:spTree>
    <p:custDataLst>
      <p:tags r:id="rId47"/>
    </p:custDataLst>
    <p:extLst>
      <p:ext uri="{BB962C8B-B14F-4D97-AF65-F5344CB8AC3E}">
        <p14:creationId xmlns:p14="http://schemas.microsoft.com/office/powerpoint/2010/main" val="2511347657"/>
      </p:ext>
    </p:extLst>
  </p:cSld>
  <p:clrMap bg1="lt1" tx1="dk1" bg2="lt2" tx2="dk2" accent1="accent1" accent2="accent2" accent3="accent3" accent4="accent4" accent5="accent5" accent6="accent6" hlink="hlink" folHlink="folHlink"/>
  <p:sldLayoutIdLst>
    <p:sldLayoutId id="2147483726" r:id="rId1"/>
    <p:sldLayoutId id="2147483675" r:id="rId2"/>
    <p:sldLayoutId id="2147483676" r:id="rId3"/>
    <p:sldLayoutId id="2147483677" r:id="rId4"/>
    <p:sldLayoutId id="2147483662" r:id="rId5"/>
    <p:sldLayoutId id="2147483666" r:id="rId6"/>
    <p:sldLayoutId id="2147483717" r:id="rId7"/>
    <p:sldLayoutId id="2147483719" r:id="rId8"/>
    <p:sldLayoutId id="2147483708" r:id="rId9"/>
    <p:sldLayoutId id="2147483709" r:id="rId10"/>
    <p:sldLayoutId id="2147483710" r:id="rId11"/>
    <p:sldLayoutId id="2147483711" r:id="rId12"/>
    <p:sldLayoutId id="2147483712" r:id="rId13"/>
    <p:sldLayoutId id="2147483724" r:id="rId14"/>
    <p:sldLayoutId id="2147483721" r:id="rId15"/>
    <p:sldLayoutId id="2147483715" r:id="rId16"/>
    <p:sldLayoutId id="2147483716" r:id="rId17"/>
    <p:sldLayoutId id="2147483704" r:id="rId18"/>
    <p:sldLayoutId id="2147483703" r:id="rId19"/>
    <p:sldLayoutId id="2147483707" r:id="rId20"/>
    <p:sldLayoutId id="2147483678" r:id="rId21"/>
    <p:sldLayoutId id="2147483705" r:id="rId22"/>
    <p:sldLayoutId id="2147483684" r:id="rId23"/>
    <p:sldLayoutId id="2147483699" r:id="rId24"/>
    <p:sldLayoutId id="2147483700" r:id="rId25"/>
    <p:sldLayoutId id="2147483701" r:id="rId26"/>
    <p:sldLayoutId id="2147483702" r:id="rId27"/>
    <p:sldLayoutId id="2147483688" r:id="rId28"/>
    <p:sldLayoutId id="2147483694" r:id="rId29"/>
    <p:sldLayoutId id="2147483695" r:id="rId30"/>
    <p:sldLayoutId id="2147483696" r:id="rId31"/>
    <p:sldLayoutId id="2147483697" r:id="rId32"/>
    <p:sldLayoutId id="2147483698" r:id="rId33"/>
    <p:sldLayoutId id="2147483668" r:id="rId34"/>
    <p:sldLayoutId id="2147483714" r:id="rId35"/>
    <p:sldLayoutId id="2147483713" r:id="rId36"/>
    <p:sldLayoutId id="2147483665" r:id="rId37"/>
    <p:sldLayoutId id="2147483664" r:id="rId38"/>
    <p:sldLayoutId id="2147483663" r:id="rId39"/>
    <p:sldLayoutId id="2147483669" r:id="rId40"/>
    <p:sldLayoutId id="2147483670" r:id="rId41"/>
    <p:sldLayoutId id="2147483671" r:id="rId42"/>
    <p:sldLayoutId id="2147483672" r:id="rId43"/>
    <p:sldLayoutId id="2147483727" r:id="rId44"/>
    <p:sldLayoutId id="2147483728" r:id="rId45"/>
  </p:sldLayoutIdLst>
  <p:hf sldNum="0" hdr="0" dt="0"/>
  <p:txStyles>
    <p:titleStyle>
      <a:lvl1pPr algn="l" defTabSz="914400" rtl="0" eaLnBrk="1" latinLnBrk="0" hangingPunct="1">
        <a:lnSpc>
          <a:spcPct val="90000"/>
        </a:lnSpc>
        <a:spcBef>
          <a:spcPct val="0"/>
        </a:spcBef>
        <a:buNone/>
        <a:defRPr sz="2400" kern="1200" cap="all" baseline="0">
          <a:solidFill>
            <a:srgbClr val="92D050"/>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7680">
          <p15:clr>
            <a:srgbClr val="A4A3A4"/>
          </p15:clr>
        </p15:guide>
        <p15:guide id="3" pos="143" userDrawn="1">
          <p15:clr>
            <a:srgbClr val="F26B43"/>
          </p15:clr>
        </p15:guide>
        <p15:guide id="4" pos="1943">
          <p15:clr>
            <a:srgbClr val="A4A3A4"/>
          </p15:clr>
        </p15:guide>
        <p15:guide id="5" pos="2015">
          <p15:clr>
            <a:srgbClr val="A4A3A4"/>
          </p15:clr>
        </p15:guide>
        <p15:guide id="6" pos="3804">
          <p15:clr>
            <a:srgbClr val="A4A3A4"/>
          </p15:clr>
        </p15:guide>
        <p15:guide id="7" pos="3876">
          <p15:clr>
            <a:srgbClr val="A4A3A4"/>
          </p15:clr>
        </p15:guide>
        <p15:guide id="8" pos="5664">
          <p15:clr>
            <a:srgbClr val="A4A3A4"/>
          </p15:clr>
        </p15:guide>
        <p15:guide id="9" pos="5736">
          <p15:clr>
            <a:srgbClr val="A4A3A4"/>
          </p15:clr>
        </p15:guide>
        <p15:guide id="10" pos="7514" userDrawn="1">
          <p15:clr>
            <a:srgbClr val="F26B43"/>
          </p15:clr>
        </p15:guide>
        <p15:guide id="11" orient="horz">
          <p15:clr>
            <a:srgbClr val="A4A3A4"/>
          </p15:clr>
        </p15:guide>
        <p15:guide id="12" orient="horz" pos="4320">
          <p15:clr>
            <a:srgbClr val="A4A3A4"/>
          </p15:clr>
        </p15:guide>
        <p15:guide id="13" orient="horz" pos="278" userDrawn="1">
          <p15:clr>
            <a:srgbClr val="A4A3A4"/>
          </p15:clr>
        </p15:guide>
        <p15:guide id="14" orient="horz" pos="2052">
          <p15:clr>
            <a:srgbClr val="A4A3A4"/>
          </p15:clr>
        </p15:guide>
        <p15:guide id="15" orient="horz" pos="2124">
          <p15:clr>
            <a:srgbClr val="A4A3A4"/>
          </p15:clr>
        </p15:guide>
        <p15:guide id="18" orient="horz" pos="754" userDrawn="1">
          <p15:clr>
            <a:srgbClr val="F26B43"/>
          </p15:clr>
        </p15:guide>
        <p15:guide id="20" orient="horz" pos="3770" userDrawn="1">
          <p15:clr>
            <a:srgbClr val="F26B43"/>
          </p15:clr>
        </p15:guide>
        <p15:guide id="21" orient="horz" pos="64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Hovedbygningen_(NTNU)_fra_Gamle_Bybro_(main_building_of_the_Norwegian_University_of_Science_and_Technology_seen_from_the_old_city_bridge),_Trondheim,_Norway_-_20091216.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gbif.no/projects/" TargetMode="External"/><Relationship Id="rId7" Type="http://schemas.openxmlformats.org/officeDocument/2006/relationships/image" Target="../media/image26.jpg"/><Relationship Id="rId2" Type="http://schemas.openxmlformats.org/officeDocument/2006/relationships/hyperlink" Target="https://www.gbif.no/events/" TargetMode="Externa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s://biodt.eu/use-case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42.png"/><Relationship Id="rId18"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7.jpg"/><Relationship Id="rId12" Type="http://schemas.openxmlformats.org/officeDocument/2006/relationships/image" Target="../media/image18.png"/><Relationship Id="rId17" Type="http://schemas.openxmlformats.org/officeDocument/2006/relationships/image" Target="../media/image52.png"/><Relationship Id="rId2" Type="http://schemas.openxmlformats.org/officeDocument/2006/relationships/notesSlide" Target="../notesSlides/notesSlide15.xml"/><Relationship Id="rId16"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37.png"/><Relationship Id="rId15" Type="http://schemas.openxmlformats.org/officeDocument/2006/relationships/image" Target="../media/image43.png"/><Relationship Id="rId10" Type="http://schemas.openxmlformats.org/officeDocument/2006/relationships/image" Target="../media/image50.jpg"/><Relationship Id="rId19"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49.jp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42.png"/><Relationship Id="rId18" Type="http://schemas.openxmlformats.org/officeDocument/2006/relationships/image" Target="../media/image58.jpg"/><Relationship Id="rId26" Type="http://schemas.openxmlformats.org/officeDocument/2006/relationships/image" Target="../media/image41.png"/><Relationship Id="rId3" Type="http://schemas.openxmlformats.org/officeDocument/2006/relationships/image" Target="../media/image45.png"/><Relationship Id="rId21" Type="http://schemas.openxmlformats.org/officeDocument/2006/relationships/image" Target="../media/image61.jpg"/><Relationship Id="rId7" Type="http://schemas.openxmlformats.org/officeDocument/2006/relationships/hyperlink" Target="http://www.nhm.uio.no/english/about/organization/research-collections/people/dtendres/" TargetMode="External"/><Relationship Id="rId12" Type="http://schemas.openxmlformats.org/officeDocument/2006/relationships/image" Target="../media/image55.jpeg"/><Relationship Id="rId17" Type="http://schemas.openxmlformats.org/officeDocument/2006/relationships/image" Target="../media/image43.png"/><Relationship Id="rId25" Type="http://schemas.openxmlformats.org/officeDocument/2006/relationships/image" Target="../media/image48.jpg"/><Relationship Id="rId2" Type="http://schemas.openxmlformats.org/officeDocument/2006/relationships/notesSlide" Target="../notesSlides/notesSlide16.xml"/><Relationship Id="rId16" Type="http://schemas.openxmlformats.org/officeDocument/2006/relationships/image" Target="../media/image57.jpg"/><Relationship Id="rId20" Type="http://schemas.openxmlformats.org/officeDocument/2006/relationships/image" Target="../media/image60.jpg"/><Relationship Id="rId29" Type="http://schemas.openxmlformats.org/officeDocument/2006/relationships/image" Target="../media/image66.pn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hyperlink" Target="http://www.ntnu.edu/employees/anders.finstad" TargetMode="External"/><Relationship Id="rId24" Type="http://schemas.openxmlformats.org/officeDocument/2006/relationships/image" Target="../media/image64.jpg"/><Relationship Id="rId5" Type="http://schemas.openxmlformats.org/officeDocument/2006/relationships/image" Target="../media/image53.png"/><Relationship Id="rId15" Type="http://schemas.openxmlformats.org/officeDocument/2006/relationships/image" Target="../media/image38.png"/><Relationship Id="rId23" Type="http://schemas.openxmlformats.org/officeDocument/2006/relationships/image" Target="../media/image63.jpg"/><Relationship Id="rId28" Type="http://schemas.openxmlformats.org/officeDocument/2006/relationships/image" Target="../media/image65.jpg"/><Relationship Id="rId10" Type="http://schemas.openxmlformats.org/officeDocument/2006/relationships/image" Target="../media/image18.png"/><Relationship Id="rId19" Type="http://schemas.openxmlformats.org/officeDocument/2006/relationships/image" Target="../media/image59.jpg"/><Relationship Id="rId31" Type="http://schemas.openxmlformats.org/officeDocument/2006/relationships/image" Target="../media/image68.jp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56.png"/><Relationship Id="rId22" Type="http://schemas.openxmlformats.org/officeDocument/2006/relationships/image" Target="../media/image62.jpg"/><Relationship Id="rId27" Type="http://schemas.openxmlformats.org/officeDocument/2006/relationships/image" Target="../media/image52.png"/><Relationship Id="rId30" Type="http://schemas.openxmlformats.org/officeDocument/2006/relationships/image" Target="../media/image67.jpg"/></Relationships>
</file>

<file path=ppt/slides/_rels/slide2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https://www.gbif.org/ru"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82.png"/><Relationship Id="rId5" Type="http://schemas.openxmlformats.org/officeDocument/2006/relationships/image" Target="../media/image41.png"/><Relationship Id="rId10" Type="http://schemas.openxmlformats.org/officeDocument/2006/relationships/image" Target="../media/image81.png"/><Relationship Id="rId4" Type="http://schemas.openxmlformats.org/officeDocument/2006/relationships/image" Target="../media/image18.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77.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jpg"/><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hyperlink" Target="https://www.duo.uio.no/handle/10852/50260"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98.jp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hyperlink" Target="https://www.gbif.org/publisher/f314b0b0-e3dc-11d9-8d81-b8a03c50a862/metrics" TargetMode="External"/><Relationship Id="rId4" Type="http://schemas.openxmlformats.org/officeDocument/2006/relationships/hyperlink" Target="https://www.gbif.org/publishing-dat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gbif.org/publisher/f314b0b0-e3dc-11d9-8d81-b8a03c50a862/metric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www.gbif.org/resource/search?contentType=literature&amp;countriesOfResearcher=NO&amp;peerReview=tr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F0E4CC5-D393-A546-8531-49941F5D0A34}"/>
              </a:ext>
            </a:extLst>
          </p:cNvPr>
          <p:cNvSpPr>
            <a:spLocks noGrp="1"/>
          </p:cNvSpPr>
          <p:nvPr>
            <p:ph type="title"/>
          </p:nvPr>
        </p:nvSpPr>
        <p:spPr>
          <a:xfrm>
            <a:off x="640855" y="3851716"/>
            <a:ext cx="6222787" cy="928089"/>
          </a:xfrm>
        </p:spPr>
        <p:txBody>
          <a:bodyPr>
            <a:noAutofit/>
          </a:bodyPr>
          <a:lstStyle/>
          <a:p>
            <a:r>
              <a:rPr lang="en-GB" sz="4000" i="1" dirty="0">
                <a:solidFill>
                  <a:schemeClr val="tx1"/>
                </a:solidFill>
              </a:rPr>
              <a:t>Global Biodiversity Information Facility</a:t>
            </a:r>
            <a:endParaRPr lang="en-GB" sz="4000" dirty="0">
              <a:solidFill>
                <a:schemeClr val="tx1"/>
              </a:solidFill>
            </a:endParaRPr>
          </a:p>
        </p:txBody>
      </p:sp>
      <p:sp>
        <p:nvSpPr>
          <p:cNvPr id="26" name="Text Placeholder 25">
            <a:extLst>
              <a:ext uri="{FF2B5EF4-FFF2-40B4-BE49-F238E27FC236}">
                <a16:creationId xmlns:a16="http://schemas.microsoft.com/office/drawing/2014/main" id="{4CA02CFB-4328-F04A-829F-EFFE5C4F01EF}"/>
              </a:ext>
            </a:extLst>
          </p:cNvPr>
          <p:cNvSpPr>
            <a:spLocks noGrp="1"/>
          </p:cNvSpPr>
          <p:nvPr>
            <p:ph type="body" sz="quarter" idx="13"/>
          </p:nvPr>
        </p:nvSpPr>
        <p:spPr>
          <a:xfrm>
            <a:off x="640855" y="4913749"/>
            <a:ext cx="5902154" cy="682819"/>
          </a:xfrm>
        </p:spPr>
        <p:txBody>
          <a:bodyPr>
            <a:normAutofit/>
          </a:bodyPr>
          <a:lstStyle/>
          <a:p>
            <a:r>
              <a:rPr lang="en-GB" dirty="0"/>
              <a:t>Dag Endresen - GBIF Norge, </a:t>
            </a:r>
            <a:r>
              <a:rPr lang="en-GB" dirty="0" err="1"/>
              <a:t>Universitetet</a:t>
            </a:r>
            <a:r>
              <a:rPr lang="en-GB" dirty="0"/>
              <a:t> </a:t>
            </a:r>
            <a:r>
              <a:rPr lang="en-GB" dirty="0" err="1"/>
              <a:t>i</a:t>
            </a:r>
            <a:r>
              <a:rPr lang="en-GB"/>
              <a:t> Oslo</a:t>
            </a:r>
            <a:endParaRPr lang="en-GB" dirty="0"/>
          </a:p>
        </p:txBody>
      </p:sp>
      <p:sp>
        <p:nvSpPr>
          <p:cNvPr id="2" name="Text Placeholder 1">
            <a:extLst>
              <a:ext uri="{FF2B5EF4-FFF2-40B4-BE49-F238E27FC236}">
                <a16:creationId xmlns:a16="http://schemas.microsoft.com/office/drawing/2014/main" id="{4A565BC2-7426-1948-AB9B-93A93559598D}"/>
              </a:ext>
            </a:extLst>
          </p:cNvPr>
          <p:cNvSpPr>
            <a:spLocks noGrp="1"/>
          </p:cNvSpPr>
          <p:nvPr>
            <p:ph type="body" sz="quarter" idx="14"/>
          </p:nvPr>
        </p:nvSpPr>
        <p:spPr>
          <a:xfrm>
            <a:off x="6956385" y="5995687"/>
            <a:ext cx="3681053" cy="252077"/>
          </a:xfrm>
          <a:solidFill>
            <a:schemeClr val="tx1"/>
          </a:solidFill>
          <a:ln>
            <a:solidFill>
              <a:schemeClr val="tx1"/>
            </a:solidFill>
          </a:ln>
        </p:spPr>
        <p:txBody>
          <a:bodyPr>
            <a:normAutofit/>
          </a:bodyPr>
          <a:lstStyle/>
          <a:p>
            <a:pPr algn="ctr"/>
            <a:r>
              <a:rPr lang="en-US" dirty="0"/>
              <a:t>UiO </a:t>
            </a:r>
            <a:r>
              <a:rPr lang="en-US" dirty="0" err="1"/>
              <a:t>forskningsinfrastrukturutvalg</a:t>
            </a:r>
            <a:r>
              <a:rPr lang="en-US" dirty="0"/>
              <a:t>, Oslo | 6. </a:t>
            </a:r>
            <a:r>
              <a:rPr lang="en-US" dirty="0" err="1"/>
              <a:t>juni</a:t>
            </a:r>
            <a:r>
              <a:rPr lang="en-US" dirty="0"/>
              <a:t> 2023</a:t>
            </a:r>
          </a:p>
        </p:txBody>
      </p:sp>
      <p:sp>
        <p:nvSpPr>
          <p:cNvPr id="10" name="Rectangle 9">
            <a:extLst>
              <a:ext uri="{FF2B5EF4-FFF2-40B4-BE49-F238E27FC236}">
                <a16:creationId xmlns:a16="http://schemas.microsoft.com/office/drawing/2014/main" id="{DC237F56-948D-C549-BAA8-3D00A36DFDD8}"/>
              </a:ext>
            </a:extLst>
          </p:cNvPr>
          <p:cNvSpPr/>
          <p:nvPr/>
        </p:nvSpPr>
        <p:spPr>
          <a:xfrm>
            <a:off x="463716" y="5993849"/>
            <a:ext cx="1872629" cy="253916"/>
          </a:xfrm>
          <a:prstGeom prst="rect">
            <a:avLst/>
          </a:prstGeom>
          <a:solidFill>
            <a:schemeClr val="tx1"/>
          </a:solidFill>
        </p:spPr>
        <p:txBody>
          <a:bodyPr wrap="none">
            <a:spAutoFit/>
          </a:bodyPr>
          <a:lstStyle/>
          <a:p>
            <a:pPr lvl="0">
              <a:defRPr/>
            </a:pPr>
            <a:r>
              <a:rPr lang="en-US" sz="1050" dirty="0">
                <a:solidFill>
                  <a:schemeClr val="bg1"/>
                </a:solidFill>
                <a:highlight>
                  <a:srgbClr val="000000"/>
                </a:highlight>
                <a:hlinkClick r:id="rId3">
                  <a:extLst>
                    <a:ext uri="{A12FA001-AC4F-418D-AE19-62706E023703}">
                      <ahyp:hlinkClr xmlns:ahyp="http://schemas.microsoft.com/office/drawing/2018/hyperlinkcolor" val="tx"/>
                    </a:ext>
                  </a:extLst>
                </a:hlinkClick>
              </a:rPr>
              <a:t>Illustrasjon</a:t>
            </a:r>
            <a:r>
              <a:rPr lang="en-US" sz="1050" dirty="0">
                <a:solidFill>
                  <a:schemeClr val="bg1"/>
                </a:solidFill>
                <a:highlight>
                  <a:srgbClr val="000000"/>
                </a:highlight>
              </a:rPr>
              <a:t>: </a:t>
            </a:r>
            <a:r>
              <a:rPr lang="en-GB" sz="1050" dirty="0">
                <a:solidFill>
                  <a:schemeClr val="bg1"/>
                </a:solidFill>
              </a:rPr>
              <a:t>GBIF data portal</a:t>
            </a:r>
          </a:p>
        </p:txBody>
      </p:sp>
    </p:spTree>
    <p:extLst>
      <p:ext uri="{BB962C8B-B14F-4D97-AF65-F5344CB8AC3E}">
        <p14:creationId xmlns:p14="http://schemas.microsoft.com/office/powerpoint/2010/main" val="119318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1D2839-C9AC-2270-C359-00EB12EDF060}"/>
              </a:ext>
            </a:extLst>
          </p:cNvPr>
          <p:cNvSpPr>
            <a:spLocks noGrp="1"/>
          </p:cNvSpPr>
          <p:nvPr>
            <p:ph type="title"/>
          </p:nvPr>
        </p:nvSpPr>
        <p:spPr>
          <a:xfrm>
            <a:off x="0" y="0"/>
            <a:ext cx="6153149" cy="2077234"/>
          </a:xfrm>
        </p:spPr>
        <p:txBody>
          <a:bodyPr anchor="ctr">
            <a:normAutofit/>
          </a:bodyPr>
          <a:lstStyle/>
          <a:p>
            <a:r>
              <a:rPr lang="en-NO" dirty="0"/>
              <a:t>Student courses, researcher training and workshops</a:t>
            </a:r>
          </a:p>
        </p:txBody>
      </p:sp>
      <p:sp>
        <p:nvSpPr>
          <p:cNvPr id="4" name="Text Placeholder 3">
            <a:extLst>
              <a:ext uri="{FF2B5EF4-FFF2-40B4-BE49-F238E27FC236}">
                <a16:creationId xmlns:a16="http://schemas.microsoft.com/office/drawing/2014/main" id="{D02CD1C7-D5DA-BFBC-2788-0FDBF3C88EBC}"/>
              </a:ext>
            </a:extLst>
          </p:cNvPr>
          <p:cNvSpPr>
            <a:spLocks noGrp="1"/>
          </p:cNvSpPr>
          <p:nvPr>
            <p:ph type="body" sz="quarter" idx="14"/>
          </p:nvPr>
        </p:nvSpPr>
        <p:spPr>
          <a:xfrm>
            <a:off x="246063" y="2459251"/>
            <a:ext cx="5791699" cy="3525623"/>
          </a:xfrm>
        </p:spPr>
        <p:txBody>
          <a:bodyPr>
            <a:normAutofit/>
          </a:bodyPr>
          <a:lstStyle/>
          <a:p>
            <a:r>
              <a:rPr lang="en-NO" sz="1700"/>
              <a:t>Marine biodiversity data mobilisation for Nansen Legacy (Tromsø Nov 2022, Oslo Sept 2023, …)</a:t>
            </a:r>
          </a:p>
          <a:p>
            <a:r>
              <a:rPr lang="en-NO" sz="1700"/>
              <a:t>Data publication workshops (Bergen Feb 2023, …)</a:t>
            </a:r>
          </a:p>
          <a:p>
            <a:r>
              <a:rPr lang="en-NO" sz="1700"/>
              <a:t>Open Science cources (Finse Nov 2022, Dovre Nov 2023)</a:t>
            </a:r>
          </a:p>
          <a:p>
            <a:r>
              <a:rPr lang="en-NO" sz="1700"/>
              <a:t>BioDATA data mobilisation (2018-2022)</a:t>
            </a:r>
          </a:p>
          <a:p>
            <a:r>
              <a:rPr lang="en-NO" sz="1700"/>
              <a:t>BioDATA DNA sequence data (2022-2025)</a:t>
            </a:r>
          </a:p>
          <a:p>
            <a:r>
              <a:rPr lang="en-NO" sz="1700"/>
              <a:t>BioMedData ELIXIR data management (2020-2024)</a:t>
            </a:r>
          </a:p>
          <a:p>
            <a:r>
              <a:rPr lang="en-NO" sz="1700"/>
              <a:t>GBIF CESP Tajikistan mentoring (2022)</a:t>
            </a:r>
          </a:p>
          <a:p>
            <a:r>
              <a:rPr lang="en-NO" sz="1700"/>
              <a:t>GBIF CESP OpenPSD proivate sector (2020)</a:t>
            </a:r>
          </a:p>
          <a:p>
            <a:r>
              <a:rPr lang="en-NO" sz="1700"/>
              <a:t>GBIF CESP Bireme EU reporting (2017-2018)</a:t>
            </a:r>
          </a:p>
        </p:txBody>
      </p:sp>
      <p:sp>
        <p:nvSpPr>
          <p:cNvPr id="1031" name="Footer Placeholder 4">
            <a:extLst>
              <a:ext uri="{FF2B5EF4-FFF2-40B4-BE49-F238E27FC236}">
                <a16:creationId xmlns:a16="http://schemas.microsoft.com/office/drawing/2014/main" id="{57AE21D4-2354-B224-2FAD-6B3F3CFD3AFF}"/>
              </a:ext>
            </a:extLst>
          </p:cNvPr>
          <p:cNvSpPr>
            <a:spLocks noGrp="1"/>
          </p:cNvSpPr>
          <p:nvPr>
            <p:ph type="ftr" sz="quarter" idx="15"/>
          </p:nvPr>
        </p:nvSpPr>
        <p:spPr>
          <a:xfrm>
            <a:off x="255116" y="6330935"/>
            <a:ext cx="8736484" cy="365125"/>
          </a:xfrm>
        </p:spPr>
        <p:txBody>
          <a:bodyPr/>
          <a:lstStyle/>
          <a:p>
            <a:r>
              <a:rPr lang="en-GB" dirty="0">
                <a:solidFill>
                  <a:schemeClr val="bg1"/>
                </a:solidFill>
                <a:hlinkClick r:id="rId2">
                  <a:extLst>
                    <a:ext uri="{A12FA001-AC4F-418D-AE19-62706E023703}">
                      <ahyp:hlinkClr xmlns:ahyp="http://schemas.microsoft.com/office/drawing/2018/hyperlinkcolor" val="tx"/>
                    </a:ext>
                  </a:extLst>
                </a:hlinkClick>
              </a:rPr>
              <a:t>https://www.gbif.no/events/</a:t>
            </a:r>
            <a:r>
              <a:rPr lang="en-GB" dirty="0">
                <a:solidFill>
                  <a:schemeClr val="bg1"/>
                </a:solidFill>
              </a:rPr>
              <a:t> | </a:t>
            </a:r>
            <a:r>
              <a:rPr lang="en-GB" dirty="0">
                <a:solidFill>
                  <a:schemeClr val="bg1"/>
                </a:solidFill>
                <a:hlinkClick r:id="rId3">
                  <a:extLst>
                    <a:ext uri="{A12FA001-AC4F-418D-AE19-62706E023703}">
                      <ahyp:hlinkClr xmlns:ahyp="http://schemas.microsoft.com/office/drawing/2018/hyperlinkcolor" val="tx"/>
                    </a:ext>
                  </a:extLst>
                </a:hlinkClick>
              </a:rPr>
              <a:t>https://www.gbif.no/projects/</a:t>
            </a:r>
            <a:r>
              <a:rPr lang="en-GB" dirty="0">
                <a:solidFill>
                  <a:schemeClr val="bg1"/>
                </a:solidFill>
              </a:rPr>
              <a:t> </a:t>
            </a:r>
          </a:p>
        </p:txBody>
      </p:sp>
      <p:pic>
        <p:nvPicPr>
          <p:cNvPr id="1028" name="Picture 4" descr="GBIF ECA">
            <a:extLst>
              <a:ext uri="{FF2B5EF4-FFF2-40B4-BE49-F238E27FC236}">
                <a16:creationId xmlns:a16="http://schemas.microsoft.com/office/drawing/2014/main" id="{32308A69-454E-CB83-0F00-8F89B50A3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816" y="4441152"/>
            <a:ext cx="3612829" cy="1677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posing for a photo&#10;&#10;Description automatically generated">
            <a:extLst>
              <a:ext uri="{FF2B5EF4-FFF2-40B4-BE49-F238E27FC236}">
                <a16:creationId xmlns:a16="http://schemas.microsoft.com/office/drawing/2014/main" id="{04FA2707-8D7E-94CB-C9A2-1BE06933F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149" y="2854850"/>
            <a:ext cx="2033196" cy="1677386"/>
          </a:xfrm>
          <a:prstGeom prst="rect">
            <a:avLst/>
          </a:prstGeom>
        </p:spPr>
      </p:pic>
      <p:pic>
        <p:nvPicPr>
          <p:cNvPr id="11" name="Picture 10" descr="A group of people on a video call&#10;&#10;Description automatically generated with low confidence">
            <a:extLst>
              <a:ext uri="{FF2B5EF4-FFF2-40B4-BE49-F238E27FC236}">
                <a16:creationId xmlns:a16="http://schemas.microsoft.com/office/drawing/2014/main" id="{B353E933-726B-66C6-755B-BA115C3FCA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0355" y="2900006"/>
            <a:ext cx="1956066" cy="1440968"/>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BC8347E1-542A-75CA-DCFC-08D8D49D52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5527" y="2859251"/>
            <a:ext cx="1558900" cy="15589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EC926AED-C1AB-1DB5-7F6F-71D909556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149" y="64432"/>
            <a:ext cx="5737140" cy="2758879"/>
          </a:xfrm>
          <a:prstGeom prst="rect">
            <a:avLst/>
          </a:prstGeom>
        </p:spPr>
      </p:pic>
      <p:pic>
        <p:nvPicPr>
          <p:cNvPr id="1030" name="Picture 6" descr="group picture">
            <a:extLst>
              <a:ext uri="{FF2B5EF4-FFF2-40B4-BE49-F238E27FC236}">
                <a16:creationId xmlns:a16="http://schemas.microsoft.com/office/drawing/2014/main" id="{0F549064-6977-5197-0A43-C2131D38DE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4266" y="4617801"/>
            <a:ext cx="1963842" cy="147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17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of a fox&#10;&#10;Description automatically generated with low confidence">
            <a:extLst>
              <a:ext uri="{FF2B5EF4-FFF2-40B4-BE49-F238E27FC236}">
                <a16:creationId xmlns:a16="http://schemas.microsoft.com/office/drawing/2014/main" id="{9DE5D73F-BDD2-C830-57E2-D58CEB0AF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022" y="145348"/>
            <a:ext cx="3691468" cy="5906346"/>
          </a:xfrm>
          <a:prstGeom prst="rect">
            <a:avLst/>
          </a:prstGeom>
          <a:noFill/>
        </p:spPr>
      </p:pic>
      <p:sp>
        <p:nvSpPr>
          <p:cNvPr id="2" name="Title 1">
            <a:extLst>
              <a:ext uri="{FF2B5EF4-FFF2-40B4-BE49-F238E27FC236}">
                <a16:creationId xmlns:a16="http://schemas.microsoft.com/office/drawing/2014/main" id="{D6269D45-E6F0-4C7F-8BD0-933EC328F0C3}"/>
              </a:ext>
            </a:extLst>
          </p:cNvPr>
          <p:cNvSpPr>
            <a:spLocks noGrp="1"/>
          </p:cNvSpPr>
          <p:nvPr>
            <p:ph type="title"/>
          </p:nvPr>
        </p:nvSpPr>
        <p:spPr>
          <a:xfrm>
            <a:off x="0" y="0"/>
            <a:ext cx="6153149" cy="2077234"/>
          </a:xfrm>
        </p:spPr>
        <p:txBody>
          <a:bodyPr anchor="ctr">
            <a:normAutofit/>
          </a:bodyPr>
          <a:lstStyle/>
          <a:p>
            <a:r>
              <a:rPr lang="en-NO" dirty="0"/>
              <a:t>Biodiversity Digital Twin (biodt.eu)</a:t>
            </a:r>
          </a:p>
        </p:txBody>
      </p:sp>
      <p:sp>
        <p:nvSpPr>
          <p:cNvPr id="3" name="Content Placeholder 2">
            <a:extLst>
              <a:ext uri="{FF2B5EF4-FFF2-40B4-BE49-F238E27FC236}">
                <a16:creationId xmlns:a16="http://schemas.microsoft.com/office/drawing/2014/main" id="{E48A61F6-D483-51DC-905E-CB77A4E87268}"/>
              </a:ext>
            </a:extLst>
          </p:cNvPr>
          <p:cNvSpPr>
            <a:spLocks noGrp="1"/>
          </p:cNvSpPr>
          <p:nvPr>
            <p:ph type="body" sz="quarter" idx="14"/>
          </p:nvPr>
        </p:nvSpPr>
        <p:spPr>
          <a:xfrm>
            <a:off x="246063" y="2459251"/>
            <a:ext cx="5791699" cy="3525623"/>
          </a:xfrm>
        </p:spPr>
        <p:txBody>
          <a:bodyPr>
            <a:normAutofit/>
          </a:bodyPr>
          <a:lstStyle/>
          <a:p>
            <a:pPr>
              <a:spcBef>
                <a:spcPts val="1600"/>
              </a:spcBef>
            </a:pPr>
            <a:r>
              <a:rPr lang="en-US" dirty="0">
                <a:solidFill>
                  <a:schemeClr val="bg1"/>
                </a:solidFill>
              </a:rPr>
              <a:t>GBIF and GBIF Norway (UiO) participate in the Horizon Europe development of digital twins for biodiversity (2022-2025).</a:t>
            </a:r>
          </a:p>
          <a:p>
            <a:pPr>
              <a:spcBef>
                <a:spcPts val="1600"/>
              </a:spcBef>
            </a:pPr>
            <a:r>
              <a:rPr lang="en-US" i="1" dirty="0">
                <a:solidFill>
                  <a:schemeClr val="bg1"/>
                </a:solidFill>
              </a:rPr>
              <a:t>Including a </a:t>
            </a:r>
            <a:r>
              <a:rPr lang="en-US" i="1" dirty="0">
                <a:solidFill>
                  <a:srgbClr val="FFFF00"/>
                </a:solidFill>
              </a:rPr>
              <a:t>digital twin for the crop wild relative genepool</a:t>
            </a:r>
            <a:r>
              <a:rPr lang="en-US" i="1" dirty="0">
                <a:solidFill>
                  <a:schemeClr val="bg1"/>
                </a:solidFill>
              </a:rPr>
              <a:t> of grasspea (Lathyrus).</a:t>
            </a:r>
          </a:p>
          <a:p>
            <a:pPr>
              <a:spcBef>
                <a:spcPts val="1600"/>
              </a:spcBef>
            </a:pPr>
            <a:r>
              <a:rPr lang="en-US" i="1" dirty="0">
                <a:solidFill>
                  <a:schemeClr val="bg1"/>
                </a:solidFill>
              </a:rPr>
              <a:t>Including a </a:t>
            </a:r>
            <a:r>
              <a:rPr lang="en-US" i="1" dirty="0">
                <a:solidFill>
                  <a:srgbClr val="FFFF00"/>
                </a:solidFill>
              </a:rPr>
              <a:t>digital twin for DNA-detected biodiversity</a:t>
            </a:r>
            <a:r>
              <a:rPr lang="en-US" i="1" dirty="0">
                <a:solidFill>
                  <a:schemeClr val="bg1"/>
                </a:solidFill>
              </a:rPr>
              <a:t> in poorly known habitats.</a:t>
            </a:r>
          </a:p>
          <a:p>
            <a:pPr>
              <a:spcBef>
                <a:spcPts val="1600"/>
              </a:spcBef>
            </a:pPr>
            <a:r>
              <a:rPr lang="en-US" i="1" dirty="0"/>
              <a:t>Including identifying </a:t>
            </a:r>
            <a:r>
              <a:rPr lang="en-US" i="1" dirty="0">
                <a:solidFill>
                  <a:srgbClr val="FFFF00"/>
                </a:solidFill>
              </a:rPr>
              <a:t>biodiversity infrastructure </a:t>
            </a:r>
            <a:r>
              <a:rPr lang="en-US" i="1" dirty="0"/>
              <a:t>(ESFRI roadmap, EOSC) collaboration models.</a:t>
            </a:r>
            <a:endParaRPr lang="en-US" i="1" dirty="0">
              <a:solidFill>
                <a:schemeClr val="bg1"/>
              </a:solidFill>
            </a:endParaRPr>
          </a:p>
        </p:txBody>
      </p:sp>
      <p:sp>
        <p:nvSpPr>
          <p:cNvPr id="4" name="Footer Placeholder 3">
            <a:extLst>
              <a:ext uri="{FF2B5EF4-FFF2-40B4-BE49-F238E27FC236}">
                <a16:creationId xmlns:a16="http://schemas.microsoft.com/office/drawing/2014/main" id="{AF4DFAAB-4D3F-3758-4A2B-037DB3207240}"/>
              </a:ext>
            </a:extLst>
          </p:cNvPr>
          <p:cNvSpPr>
            <a:spLocks noGrp="1"/>
          </p:cNvSpPr>
          <p:nvPr>
            <p:ph type="ftr" sz="quarter" idx="15"/>
          </p:nvPr>
        </p:nvSpPr>
        <p:spPr>
          <a:xfrm>
            <a:off x="255116" y="6330935"/>
            <a:ext cx="8736484" cy="365125"/>
          </a:xfrm>
        </p:spPr>
        <p:txBody>
          <a:bodyPr anchor="ctr">
            <a:normAutofit/>
          </a:bodyPr>
          <a:lstStyle/>
          <a:p>
            <a:pPr>
              <a:spcAft>
                <a:spcPts val="600"/>
              </a:spcAft>
            </a:pPr>
            <a:r>
              <a:rPr lang="en-US" dirty="0">
                <a:solidFill>
                  <a:schemeClr val="bg1"/>
                </a:solidFill>
                <a:hlinkClick r:id="rId4">
                  <a:extLst>
                    <a:ext uri="{A12FA001-AC4F-418D-AE19-62706E023703}">
                      <ahyp:hlinkClr xmlns:ahyp="http://schemas.microsoft.com/office/drawing/2018/hyperlinkcolor" val="tx"/>
                    </a:ext>
                  </a:extLst>
                </a:hlinkClick>
              </a:rPr>
              <a:t>https://biodt.eu/use-cases</a:t>
            </a:r>
            <a:r>
              <a:rPr lang="en-US" dirty="0">
                <a:solidFill>
                  <a:schemeClr val="bg1"/>
                </a:solidFill>
              </a:rPr>
              <a:t> </a:t>
            </a:r>
          </a:p>
        </p:txBody>
      </p:sp>
    </p:spTree>
    <p:extLst>
      <p:ext uri="{BB962C8B-B14F-4D97-AF65-F5344CB8AC3E}">
        <p14:creationId xmlns:p14="http://schemas.microsoft.com/office/powerpoint/2010/main" val="391250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small plant&#10;&#10;Description automatically generated with low confidence">
            <a:extLst>
              <a:ext uri="{FF2B5EF4-FFF2-40B4-BE49-F238E27FC236}">
                <a16:creationId xmlns:a16="http://schemas.microsoft.com/office/drawing/2014/main" id="{41A7A4AF-3AA8-A6E4-76D0-F79E4E991BD8}"/>
              </a:ext>
            </a:extLst>
          </p:cNvPr>
          <p:cNvPicPr>
            <a:picLocks noChangeAspect="1"/>
          </p:cNvPicPr>
          <p:nvPr/>
        </p:nvPicPr>
        <p:blipFill rotWithShape="1">
          <a:blip r:embed="rId2">
            <a:extLst>
              <a:ext uri="{28A0092B-C50C-407E-A947-70E740481C1C}">
                <a14:useLocalDpi xmlns:a14="http://schemas.microsoft.com/office/drawing/2010/main" val="0"/>
              </a:ext>
            </a:extLst>
          </a:blip>
          <a:srcRect l="-6502" t="9205" r="16642" b="3081"/>
          <a:stretch/>
        </p:blipFill>
        <p:spPr>
          <a:xfrm>
            <a:off x="7163873" y="0"/>
            <a:ext cx="4782064" cy="6157911"/>
          </a:xfrm>
          <a:prstGeom prst="rect">
            <a:avLst/>
          </a:prstGeom>
          <a:noFill/>
        </p:spPr>
      </p:pic>
      <p:sp>
        <p:nvSpPr>
          <p:cNvPr id="2" name="Title 1">
            <a:extLst>
              <a:ext uri="{FF2B5EF4-FFF2-40B4-BE49-F238E27FC236}">
                <a16:creationId xmlns:a16="http://schemas.microsoft.com/office/drawing/2014/main" id="{33962C44-CF48-B6E4-32EB-5AE4CAB662B2}"/>
              </a:ext>
            </a:extLst>
          </p:cNvPr>
          <p:cNvSpPr>
            <a:spLocks noGrp="1"/>
          </p:cNvSpPr>
          <p:nvPr>
            <p:ph type="title"/>
          </p:nvPr>
        </p:nvSpPr>
        <p:spPr>
          <a:xfrm>
            <a:off x="0" y="0"/>
            <a:ext cx="7512908" cy="2077234"/>
          </a:xfrm>
        </p:spPr>
        <p:txBody>
          <a:bodyPr anchor="ctr">
            <a:normAutofit/>
          </a:bodyPr>
          <a:lstStyle/>
          <a:p>
            <a:r>
              <a:rPr lang="en-NO" dirty="0"/>
              <a:t>Hvorfor GBIF Norge som UiO kjernefasilitet – ønsket gjevinst</a:t>
            </a:r>
          </a:p>
        </p:txBody>
      </p:sp>
      <p:sp>
        <p:nvSpPr>
          <p:cNvPr id="3" name="Content Placeholder 2">
            <a:extLst>
              <a:ext uri="{FF2B5EF4-FFF2-40B4-BE49-F238E27FC236}">
                <a16:creationId xmlns:a16="http://schemas.microsoft.com/office/drawing/2014/main" id="{1929D7E3-8768-80FA-4225-89C3A9A3EBEB}"/>
              </a:ext>
            </a:extLst>
          </p:cNvPr>
          <p:cNvSpPr>
            <a:spLocks noGrp="1"/>
          </p:cNvSpPr>
          <p:nvPr>
            <p:ph type="body" sz="quarter" idx="14"/>
          </p:nvPr>
        </p:nvSpPr>
        <p:spPr>
          <a:xfrm>
            <a:off x="246063" y="2459251"/>
            <a:ext cx="7180348" cy="3525623"/>
          </a:xfrm>
        </p:spPr>
        <p:txBody>
          <a:bodyPr>
            <a:normAutofit/>
          </a:bodyPr>
          <a:lstStyle/>
          <a:p>
            <a:r>
              <a:rPr lang="en-NO" sz="1600" dirty="0"/>
              <a:t>Ytterligere </a:t>
            </a:r>
            <a:r>
              <a:rPr lang="en-NO" sz="1600" dirty="0">
                <a:solidFill>
                  <a:srgbClr val="FFFF00"/>
                </a:solidFill>
              </a:rPr>
              <a:t>økt anvendelse fra </a:t>
            </a:r>
            <a:r>
              <a:rPr lang="en-NO" sz="1600" i="1" dirty="0">
                <a:solidFill>
                  <a:srgbClr val="FFFF00"/>
                </a:solidFill>
              </a:rPr>
              <a:t>hele</a:t>
            </a:r>
            <a:r>
              <a:rPr lang="en-NO" sz="1600" dirty="0">
                <a:solidFill>
                  <a:srgbClr val="FFFF00"/>
                </a:solidFill>
              </a:rPr>
              <a:t> UiO </a:t>
            </a:r>
            <a:r>
              <a:rPr lang="en-NO" sz="1600" dirty="0"/>
              <a:t>(bedre integrert </a:t>
            </a:r>
            <a:r>
              <a:rPr lang="en-GB" sz="1600" dirty="0" err="1"/>
              <a:t>i</a:t>
            </a:r>
            <a:r>
              <a:rPr lang="en-NO" sz="1600" dirty="0"/>
              <a:t> </a:t>
            </a:r>
            <a:r>
              <a:rPr lang="en-NO" sz="1600" i="1" dirty="0"/>
              <a:t>hele</a:t>
            </a:r>
            <a:r>
              <a:rPr lang="en-NO" sz="1600" dirty="0"/>
              <a:t> UiO).</a:t>
            </a:r>
          </a:p>
          <a:p>
            <a:r>
              <a:rPr lang="en-NO" sz="1600" dirty="0"/>
              <a:t>Økt </a:t>
            </a:r>
            <a:r>
              <a:rPr lang="en-NO" sz="1600" dirty="0">
                <a:solidFill>
                  <a:srgbClr val="FFFF00"/>
                </a:solidFill>
              </a:rPr>
              <a:t>gjenbruk av forskningsdata</a:t>
            </a:r>
            <a:r>
              <a:rPr lang="en-NO" sz="1600" dirty="0"/>
              <a:t> (artsdata) produsert ved </a:t>
            </a:r>
            <a:r>
              <a:rPr lang="en-NO" sz="1600" i="1" dirty="0"/>
              <a:t>hele</a:t>
            </a:r>
            <a:r>
              <a:rPr lang="en-NO" sz="1600" dirty="0"/>
              <a:t> UiO.</a:t>
            </a:r>
          </a:p>
          <a:p>
            <a:r>
              <a:rPr lang="en-NO" sz="1600" dirty="0"/>
              <a:t>Tverfaglig utveksling av kompetanse, </a:t>
            </a:r>
            <a:r>
              <a:rPr lang="en-NO" sz="1600" dirty="0">
                <a:solidFill>
                  <a:srgbClr val="FFFF00"/>
                </a:solidFill>
              </a:rPr>
              <a:t>redusere duplisering </a:t>
            </a:r>
            <a:r>
              <a:rPr lang="en-NO" sz="1600" dirty="0"/>
              <a:t>av ressurser</a:t>
            </a:r>
          </a:p>
          <a:p>
            <a:r>
              <a:rPr lang="en-NO" sz="1600" dirty="0">
                <a:sym typeface="Wingdings" pitchFamily="2" charset="2"/>
              </a:rPr>
              <a:t></a:t>
            </a:r>
            <a:r>
              <a:rPr lang="en-NO" sz="1600" dirty="0"/>
              <a:t> økt </a:t>
            </a:r>
            <a:r>
              <a:rPr lang="en-NO" sz="1600" dirty="0">
                <a:solidFill>
                  <a:srgbClr val="FFFF00"/>
                </a:solidFill>
              </a:rPr>
              <a:t>komplementaritet</a:t>
            </a:r>
            <a:r>
              <a:rPr lang="en-NO" sz="1600" dirty="0"/>
              <a:t> mellom forskningsinfrastrukturer der UiO deltar.</a:t>
            </a:r>
          </a:p>
          <a:p>
            <a:endParaRPr lang="en-NO" sz="1000" dirty="0"/>
          </a:p>
          <a:p>
            <a:r>
              <a:rPr lang="en-NO" sz="1600" dirty="0"/>
              <a:t>UiO Forskningsstrategi (inkludere biodiversitetsinformatikk):</a:t>
            </a:r>
          </a:p>
          <a:p>
            <a:r>
              <a:rPr lang="en-NO" sz="1900" b="1" dirty="0">
                <a:solidFill>
                  <a:srgbClr val="FFFF00"/>
                </a:solidFill>
              </a:rPr>
              <a:t>Veikart UiO </a:t>
            </a:r>
            <a:r>
              <a:rPr lang="en-NO" sz="1900" b="1" dirty="0">
                <a:solidFill>
                  <a:srgbClr val="FFFF00"/>
                </a:solidFill>
                <a:sym typeface="Wingdings" pitchFamily="2" charset="2"/>
              </a:rPr>
              <a:t></a:t>
            </a:r>
            <a:r>
              <a:rPr lang="en-NO" sz="1900" b="1" dirty="0">
                <a:solidFill>
                  <a:srgbClr val="FFFF00"/>
                </a:solidFill>
              </a:rPr>
              <a:t> Veikart Norge </a:t>
            </a:r>
            <a:r>
              <a:rPr lang="en-NO" sz="1900" b="1" dirty="0">
                <a:solidFill>
                  <a:srgbClr val="FFFF00"/>
                </a:solidFill>
                <a:sym typeface="Wingdings" pitchFamily="2" charset="2"/>
              </a:rPr>
              <a:t></a:t>
            </a:r>
            <a:r>
              <a:rPr lang="en-NO" sz="1900" b="1" dirty="0">
                <a:solidFill>
                  <a:srgbClr val="FFFF00"/>
                </a:solidFill>
              </a:rPr>
              <a:t> ESFRI</a:t>
            </a:r>
          </a:p>
          <a:p>
            <a:endParaRPr lang="en-NO" sz="1000" dirty="0"/>
          </a:p>
          <a:p>
            <a:r>
              <a:rPr lang="en-NO" sz="1600" dirty="0">
                <a:solidFill>
                  <a:srgbClr val="FFFF00"/>
                </a:solidFill>
              </a:rPr>
              <a:t>UiO IT</a:t>
            </a:r>
            <a:r>
              <a:rPr lang="en-NO" sz="1600" dirty="0"/>
              <a:t>: Avanserte tjenester for IT </a:t>
            </a:r>
            <a:r>
              <a:rPr lang="en-GB" sz="1600" dirty="0" err="1"/>
              <a:t>i</a:t>
            </a:r>
            <a:r>
              <a:rPr lang="en-NO" sz="1600" dirty="0"/>
              <a:t> forskning:</a:t>
            </a:r>
          </a:p>
          <a:p>
            <a:r>
              <a:rPr lang="en-NO" sz="1600" dirty="0"/>
              <a:t>Artsdata, datapublisering, FAIR data, </a:t>
            </a:r>
            <a:r>
              <a:rPr lang="en-NO" sz="1600" dirty="0">
                <a:solidFill>
                  <a:srgbClr val="FFFF00"/>
                </a:solidFill>
              </a:rPr>
              <a:t>data science</a:t>
            </a:r>
          </a:p>
        </p:txBody>
      </p:sp>
      <p:sp>
        <p:nvSpPr>
          <p:cNvPr id="10" name="Footer Placeholder 4">
            <a:extLst>
              <a:ext uri="{FF2B5EF4-FFF2-40B4-BE49-F238E27FC236}">
                <a16:creationId xmlns:a16="http://schemas.microsoft.com/office/drawing/2014/main" id="{E880AE59-8F21-B257-DBC3-56D707FAECA2}"/>
              </a:ext>
            </a:extLst>
          </p:cNvPr>
          <p:cNvSpPr>
            <a:spLocks noGrp="1"/>
          </p:cNvSpPr>
          <p:nvPr>
            <p:ph type="ftr" sz="quarter" idx="15"/>
          </p:nvPr>
        </p:nvSpPr>
        <p:spPr>
          <a:xfrm>
            <a:off x="255116" y="6330935"/>
            <a:ext cx="8736484" cy="365125"/>
          </a:xfrm>
        </p:spPr>
        <p:txBody>
          <a:bodyPr/>
          <a:lstStyle/>
          <a:p>
            <a:endParaRPr lang="en-GB"/>
          </a:p>
        </p:txBody>
      </p:sp>
    </p:spTree>
    <p:extLst>
      <p:ext uri="{BB962C8B-B14F-4D97-AF65-F5344CB8AC3E}">
        <p14:creationId xmlns:p14="http://schemas.microsoft.com/office/powerpoint/2010/main" val="184012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6B1-3BCD-C0D2-322E-534C4ABA6A43}"/>
              </a:ext>
            </a:extLst>
          </p:cNvPr>
          <p:cNvSpPr>
            <a:spLocks noGrp="1"/>
          </p:cNvSpPr>
          <p:nvPr>
            <p:ph type="title"/>
          </p:nvPr>
        </p:nvSpPr>
        <p:spPr/>
        <p:txBody>
          <a:bodyPr/>
          <a:lstStyle/>
          <a:p>
            <a:r>
              <a:rPr lang="en-NO" dirty="0">
                <a:solidFill>
                  <a:srgbClr val="92D050"/>
                </a:solidFill>
              </a:rPr>
              <a:t>UiO kjernefasilitet - definisjon</a:t>
            </a:r>
          </a:p>
        </p:txBody>
      </p:sp>
      <p:sp>
        <p:nvSpPr>
          <p:cNvPr id="3" name="Content Placeholder 2">
            <a:extLst>
              <a:ext uri="{FF2B5EF4-FFF2-40B4-BE49-F238E27FC236}">
                <a16:creationId xmlns:a16="http://schemas.microsoft.com/office/drawing/2014/main" id="{354E6735-E937-2505-B7CD-B022713B59CC}"/>
              </a:ext>
            </a:extLst>
          </p:cNvPr>
          <p:cNvSpPr>
            <a:spLocks noGrp="1"/>
          </p:cNvSpPr>
          <p:nvPr>
            <p:ph idx="1"/>
          </p:nvPr>
        </p:nvSpPr>
        <p:spPr/>
        <p:txBody>
          <a:bodyPr>
            <a:normAutofit/>
          </a:bodyPr>
          <a:lstStyle/>
          <a:p>
            <a:pPr marL="0" indent="0" algn="l" fontAlgn="base">
              <a:buNone/>
            </a:pPr>
            <a:r>
              <a:rPr lang="nb-NO" b="0" i="0">
                <a:solidFill>
                  <a:schemeClr val="bg1"/>
                </a:solidFill>
                <a:effectLst/>
                <a:latin typeface="Arial" panose="020B0604020202020204" pitchFamily="34" charset="0"/>
              </a:rPr>
              <a:t>Kjernefasiliteter er forskningsinfrastruktur som godkjennes av fagrådet om den oppfyller følgende krav:</a:t>
            </a:r>
          </a:p>
          <a:p>
            <a:pPr algn="l" fontAlgn="base">
              <a:buFont typeface="Arial" panose="020B0604020202020204" pitchFamily="34" charset="0"/>
              <a:buChar char="•"/>
            </a:pPr>
            <a:r>
              <a:rPr lang="nb-NO" b="0" i="0">
                <a:solidFill>
                  <a:srgbClr val="FFFF00"/>
                </a:solidFill>
                <a:effectLst/>
                <a:latin typeface="Arial" panose="020B0604020202020204" pitchFamily="34" charset="0"/>
              </a:rPr>
              <a:t>Gjør tilgjengelig</a:t>
            </a:r>
            <a:r>
              <a:rPr lang="nb-NO" b="0" i="0">
                <a:solidFill>
                  <a:schemeClr val="bg1"/>
                </a:solidFill>
                <a:effectLst/>
                <a:latin typeface="Arial" panose="020B0604020202020204" pitchFamily="34" charset="0"/>
              </a:rPr>
              <a:t>, eller bidrar med analyser fra, </a:t>
            </a:r>
            <a:r>
              <a:rPr lang="nb-NO" b="0" i="0">
                <a:solidFill>
                  <a:srgbClr val="FFFF00"/>
                </a:solidFill>
                <a:effectLst/>
                <a:latin typeface="Arial" panose="020B0604020202020204" pitchFamily="34" charset="0"/>
              </a:rPr>
              <a:t>særlig avansert og kostbart vitenskapelig utstyr </a:t>
            </a:r>
            <a:r>
              <a:rPr lang="nb-NO" b="0" i="0">
                <a:solidFill>
                  <a:schemeClr val="bg1"/>
                </a:solidFill>
                <a:effectLst/>
                <a:latin typeface="Arial" panose="020B0604020202020204" pitchFamily="34" charset="0"/>
              </a:rPr>
              <a:t>som ikke finnes allment tilgjengelig i forskningsmiljøene, og legitimeres i stor grad av etterspørsel og </a:t>
            </a:r>
            <a:r>
              <a:rPr lang="nb-NO" b="0" i="0">
                <a:solidFill>
                  <a:srgbClr val="FFFF00"/>
                </a:solidFill>
                <a:effectLst/>
                <a:latin typeface="Arial" panose="020B0604020202020204" pitchFamily="34" charset="0"/>
              </a:rPr>
              <a:t>brukermasse utenfor eier av fasiliteten</a:t>
            </a:r>
            <a:r>
              <a:rPr lang="nb-NO" b="0" i="0">
                <a:solidFill>
                  <a:schemeClr val="bg1"/>
                </a:solidFill>
                <a:effectLst/>
                <a:latin typeface="Arial" panose="020B0604020202020204" pitchFamily="34" charset="0"/>
              </a:rPr>
              <a:t>. </a:t>
            </a:r>
            <a:r>
              <a:rPr lang="nb-NO" b="0" i="0">
                <a:solidFill>
                  <a:schemeClr val="bg1"/>
                </a:solidFill>
                <a:effectLst/>
                <a:highlight>
                  <a:srgbClr val="0000FF"/>
                </a:highlight>
                <a:latin typeface="Arial" panose="020B0604020202020204" pitchFamily="34" charset="0"/>
                <a:sym typeface="Wingdings" pitchFamily="2" charset="2"/>
              </a:rPr>
              <a:t> </a:t>
            </a:r>
            <a:r>
              <a:rPr lang="nb-NO" b="0" i="0">
                <a:effectLst/>
                <a:highlight>
                  <a:srgbClr val="0000FF"/>
                </a:highlight>
                <a:latin typeface="Arial" panose="020B0604020202020204" pitchFamily="34" charset="0"/>
              </a:rPr>
              <a:t>Artsdata fra vitenskapelige samlinger, naturhistorie</a:t>
            </a:r>
            <a:endParaRPr lang="nb-NO" b="0" i="0">
              <a:solidFill>
                <a:schemeClr val="bg1"/>
              </a:solidFill>
              <a:effectLst/>
              <a:highlight>
                <a:srgbClr val="0000FF"/>
              </a:highlight>
              <a:latin typeface="Arial" panose="020B0604020202020204" pitchFamily="34" charset="0"/>
            </a:endParaRPr>
          </a:p>
          <a:p>
            <a:pPr algn="l" fontAlgn="base">
              <a:buFont typeface="Arial" panose="020B0604020202020204" pitchFamily="34" charset="0"/>
              <a:buChar char="•"/>
            </a:pPr>
            <a:r>
              <a:rPr lang="nb-NO" b="0" i="0">
                <a:solidFill>
                  <a:srgbClr val="FFFF00"/>
                </a:solidFill>
                <a:effectLst/>
                <a:latin typeface="Arial" panose="020B0604020202020204" pitchFamily="34" charset="0"/>
              </a:rPr>
              <a:t>Krever spisskompetent personell for drift og service</a:t>
            </a:r>
            <a:r>
              <a:rPr lang="nb-NO" b="0" i="0">
                <a:solidFill>
                  <a:schemeClr val="bg1"/>
                </a:solidFill>
                <a:effectLst/>
                <a:latin typeface="Arial" panose="020B0604020202020204" pitchFamily="34" charset="0"/>
              </a:rPr>
              <a:t>; spesialkompetansen må dokumenteres for eksempel gjennom dette personellets forskningsaktivitet. </a:t>
            </a:r>
            <a:r>
              <a:rPr lang="nb-NO" b="0" i="0">
                <a:solidFill>
                  <a:schemeClr val="bg1"/>
                </a:solidFill>
                <a:effectLst/>
                <a:highlight>
                  <a:srgbClr val="0000FF"/>
                </a:highlight>
                <a:latin typeface="Arial" panose="020B0604020202020204" pitchFamily="34" charset="0"/>
                <a:sym typeface="Wingdings" pitchFamily="2" charset="2"/>
              </a:rPr>
              <a:t> datarøkter, data steward</a:t>
            </a:r>
            <a:endParaRPr lang="nb-NO" b="0" i="0">
              <a:solidFill>
                <a:schemeClr val="bg1"/>
              </a:solidFill>
              <a:effectLst/>
              <a:highlight>
                <a:srgbClr val="0000FF"/>
              </a:highlight>
              <a:latin typeface="Arial" panose="020B0604020202020204" pitchFamily="34" charset="0"/>
            </a:endParaRPr>
          </a:p>
          <a:p>
            <a:pPr algn="l" fontAlgn="base">
              <a:buFont typeface="Arial" panose="020B0604020202020204" pitchFamily="34" charset="0"/>
              <a:buChar char="•"/>
            </a:pPr>
            <a:r>
              <a:rPr lang="nb-NO" b="0" i="0">
                <a:solidFill>
                  <a:schemeClr val="bg1"/>
                </a:solidFill>
                <a:effectLst/>
                <a:latin typeface="Arial" panose="020B0604020202020204" pitchFamily="34" charset="0"/>
              </a:rPr>
              <a:t>Kan unntaksvis være rene </a:t>
            </a:r>
            <a:r>
              <a:rPr lang="nb-NO" b="0" i="0">
                <a:solidFill>
                  <a:srgbClr val="FFFF00"/>
                </a:solidFill>
                <a:effectLst/>
                <a:latin typeface="Arial" panose="020B0604020202020204" pitchFamily="34" charset="0"/>
              </a:rPr>
              <a:t>kompetanseplattformer</a:t>
            </a:r>
            <a:r>
              <a:rPr lang="nb-NO" b="0" i="0">
                <a:solidFill>
                  <a:schemeClr val="bg1"/>
                </a:solidFill>
                <a:effectLst/>
                <a:latin typeface="Arial" panose="020B0604020202020204" pitchFamily="34" charset="0"/>
              </a:rPr>
              <a:t> (spesialkompetanse uten avansert kostbart utstyr) når etterspørsel etter kompetansen er utstrakt og særskilt viktig for forskningsaktiviteten – et eksempel på dette er for tiden Computational Life Science. </a:t>
            </a:r>
            <a:r>
              <a:rPr lang="nb-NO" b="0" i="0">
                <a:solidFill>
                  <a:schemeClr val="bg1"/>
                </a:solidFill>
                <a:effectLst/>
                <a:highlight>
                  <a:srgbClr val="0000FF"/>
                </a:highlight>
                <a:latin typeface="Arial" panose="020B0604020202020204" pitchFamily="34" charset="0"/>
                <a:sym typeface="Wingdings" pitchFamily="2" charset="2"/>
              </a:rPr>
              <a:t> biodiversitetsinformatikk</a:t>
            </a:r>
            <a:endParaRPr lang="nb-NO" b="0" i="0">
              <a:solidFill>
                <a:schemeClr val="bg1"/>
              </a:solidFill>
              <a:effectLst/>
              <a:highlight>
                <a:srgbClr val="0000FF"/>
              </a:highlight>
              <a:latin typeface="Arial" panose="020B0604020202020204" pitchFamily="34" charset="0"/>
            </a:endParaRPr>
          </a:p>
          <a:p>
            <a:pPr algn="l" fontAlgn="base">
              <a:buFont typeface="Arial" panose="020B0604020202020204" pitchFamily="34" charset="0"/>
              <a:buChar char="•"/>
            </a:pPr>
            <a:r>
              <a:rPr lang="nb-NO" b="0" i="0">
                <a:solidFill>
                  <a:schemeClr val="bg1"/>
                </a:solidFill>
                <a:effectLst/>
                <a:latin typeface="Arial" panose="020B0604020202020204" pitchFamily="34" charset="0"/>
              </a:rPr>
              <a:t>Har påtatt seg en </a:t>
            </a:r>
            <a:r>
              <a:rPr lang="nb-NO" b="0" i="0">
                <a:solidFill>
                  <a:srgbClr val="FFFF00"/>
                </a:solidFill>
                <a:effectLst/>
                <a:latin typeface="Arial" panose="020B0604020202020204" pitchFamily="34" charset="0"/>
              </a:rPr>
              <a:t>forpliktelse til å tilby avanserte/ høyspesialiserte analyser uten automatisk å ha krav om medforfatterskap </a:t>
            </a:r>
            <a:r>
              <a:rPr lang="nb-NO" b="0" i="0">
                <a:solidFill>
                  <a:schemeClr val="bg1"/>
                </a:solidFill>
                <a:effectLst/>
                <a:latin typeface="Arial" panose="020B0604020202020204" pitchFamily="34" charset="0"/>
              </a:rPr>
              <a:t>(men dette kan vurderes etter Vancouver-reglene når bidraget innebærer videreutvikling utover standard analyseoppsett). </a:t>
            </a:r>
            <a:r>
              <a:rPr lang="nb-NO" b="0" i="0">
                <a:solidFill>
                  <a:schemeClr val="bg1"/>
                </a:solidFill>
                <a:effectLst/>
                <a:highlight>
                  <a:srgbClr val="0000FF"/>
                </a:highlight>
                <a:latin typeface="Arial" panose="020B0604020202020204" pitchFamily="34" charset="0"/>
                <a:sym typeface="Wingdings" pitchFamily="2" charset="2"/>
              </a:rPr>
              <a:t> #CiteTheDOI avanserte tjenester for datasitering</a:t>
            </a:r>
            <a:endParaRPr lang="nb-NO" b="0" i="0">
              <a:solidFill>
                <a:schemeClr val="bg1"/>
              </a:solidFill>
              <a:effectLst/>
              <a:highlight>
                <a:srgbClr val="0000FF"/>
              </a:highlight>
              <a:latin typeface="Arial" panose="020B0604020202020204" pitchFamily="34" charset="0"/>
            </a:endParaRPr>
          </a:p>
          <a:p>
            <a:pPr algn="l" fontAlgn="base">
              <a:buFont typeface="Arial" panose="020B0604020202020204" pitchFamily="34" charset="0"/>
              <a:buChar char="•"/>
            </a:pPr>
            <a:r>
              <a:rPr lang="nb-NO" b="0" i="0">
                <a:solidFill>
                  <a:srgbClr val="FFFF00"/>
                </a:solidFill>
                <a:effectLst/>
                <a:latin typeface="Arial" panose="020B0604020202020204" pitchFamily="34" charset="0"/>
              </a:rPr>
              <a:t>Nasjonal forskningsinfrastruktur </a:t>
            </a:r>
            <a:r>
              <a:rPr lang="nb-NO" b="0" i="0">
                <a:solidFill>
                  <a:schemeClr val="bg1"/>
                </a:solidFill>
                <a:effectLst/>
                <a:latin typeface="Arial" panose="020B0604020202020204" pitchFamily="34" charset="0"/>
              </a:rPr>
              <a:t>defineres automatisk som kjernefasilitet. </a:t>
            </a:r>
            <a:r>
              <a:rPr lang="nb-NO" b="0" i="0">
                <a:solidFill>
                  <a:schemeClr val="bg1"/>
                </a:solidFill>
                <a:effectLst/>
                <a:highlight>
                  <a:srgbClr val="0000FF"/>
                </a:highlight>
                <a:latin typeface="Arial" panose="020B0604020202020204" pitchFamily="34" charset="0"/>
                <a:sym typeface="Wingdings" pitchFamily="2" charset="2"/>
              </a:rPr>
              <a:t> har NFR INFRA status</a:t>
            </a:r>
            <a:endParaRPr lang="nb-NO" b="0" i="0">
              <a:solidFill>
                <a:schemeClr val="bg1"/>
              </a:solidFill>
              <a:effectLst/>
              <a:highlight>
                <a:srgbClr val="0000FF"/>
              </a:highlight>
              <a:latin typeface="Arial" panose="020B0604020202020204" pitchFamily="34" charset="0"/>
            </a:endParaRPr>
          </a:p>
          <a:p>
            <a:pPr algn="l" fontAlgn="base">
              <a:buFont typeface="Arial" panose="020B0604020202020204" pitchFamily="34" charset="0"/>
              <a:buChar char="•"/>
            </a:pPr>
            <a:r>
              <a:rPr lang="nb-NO" b="0" i="0">
                <a:solidFill>
                  <a:schemeClr val="bg1"/>
                </a:solidFill>
                <a:effectLst/>
                <a:latin typeface="Arial" panose="020B0604020202020204" pitchFamily="34" charset="0"/>
              </a:rPr>
              <a:t>Kjernefasiliteten er vurdert å fylle et behov utfra Fagrådets vurderinger.</a:t>
            </a:r>
          </a:p>
        </p:txBody>
      </p:sp>
      <p:sp>
        <p:nvSpPr>
          <p:cNvPr id="4" name="Footer Placeholder 3">
            <a:extLst>
              <a:ext uri="{FF2B5EF4-FFF2-40B4-BE49-F238E27FC236}">
                <a16:creationId xmlns:a16="http://schemas.microsoft.com/office/drawing/2014/main" id="{47DD8AAB-8B72-ADEA-1E59-3975ED30C68E}"/>
              </a:ext>
            </a:extLst>
          </p:cNvPr>
          <p:cNvSpPr>
            <a:spLocks noGrp="1"/>
          </p:cNvSpPr>
          <p:nvPr>
            <p:ph type="ftr" sz="quarter" idx="10"/>
          </p:nvPr>
        </p:nvSpPr>
        <p:spPr/>
        <p:txBody>
          <a:bodyPr/>
          <a:lstStyle/>
          <a:p>
            <a:r>
              <a:rPr lang="en-GB" dirty="0">
                <a:solidFill>
                  <a:schemeClr val="bg1"/>
                </a:solidFill>
              </a:rPr>
              <a:t>https://</a:t>
            </a:r>
            <a:r>
              <a:rPr lang="en-GB" dirty="0" err="1">
                <a:solidFill>
                  <a:schemeClr val="bg1"/>
                </a:solidFill>
              </a:rPr>
              <a:t>www.uio.no</a:t>
            </a:r>
            <a:r>
              <a:rPr lang="en-GB" dirty="0">
                <a:solidFill>
                  <a:schemeClr val="bg1"/>
                </a:solidFill>
              </a:rPr>
              <a:t>/for-</a:t>
            </a:r>
            <a:r>
              <a:rPr lang="en-GB" dirty="0" err="1">
                <a:solidFill>
                  <a:schemeClr val="bg1"/>
                </a:solidFill>
              </a:rPr>
              <a:t>ansatte</a:t>
            </a:r>
            <a:r>
              <a:rPr lang="en-GB" dirty="0">
                <a:solidFill>
                  <a:schemeClr val="bg1"/>
                </a:solidFill>
              </a:rPr>
              <a:t>/</a:t>
            </a:r>
            <a:r>
              <a:rPr lang="en-GB" dirty="0" err="1">
                <a:solidFill>
                  <a:schemeClr val="bg1"/>
                </a:solidFill>
              </a:rPr>
              <a:t>nettverk-moter</a:t>
            </a:r>
            <a:r>
              <a:rPr lang="en-GB" dirty="0">
                <a:solidFill>
                  <a:schemeClr val="bg1"/>
                </a:solidFill>
              </a:rPr>
              <a:t>/</a:t>
            </a:r>
            <a:r>
              <a:rPr lang="en-GB" dirty="0" err="1">
                <a:solidFill>
                  <a:schemeClr val="bg1"/>
                </a:solidFill>
              </a:rPr>
              <a:t>fellesadm</a:t>
            </a:r>
            <a:r>
              <a:rPr lang="en-GB" dirty="0">
                <a:solidFill>
                  <a:schemeClr val="bg1"/>
                </a:solidFill>
              </a:rPr>
              <a:t>/</a:t>
            </a:r>
            <a:r>
              <a:rPr lang="en-GB" dirty="0" err="1">
                <a:solidFill>
                  <a:schemeClr val="bg1"/>
                </a:solidFill>
              </a:rPr>
              <a:t>forskningsinfrastruktur</a:t>
            </a:r>
            <a:r>
              <a:rPr lang="en-GB" dirty="0">
                <a:solidFill>
                  <a:schemeClr val="bg1"/>
                </a:solidFill>
              </a:rPr>
              <a:t>/</a:t>
            </a:r>
            <a:r>
              <a:rPr lang="en-GB" dirty="0" err="1">
                <a:solidFill>
                  <a:schemeClr val="bg1"/>
                </a:solidFill>
              </a:rPr>
              <a:t>kjernefasiliteter</a:t>
            </a:r>
            <a:r>
              <a:rPr lang="en-GB" dirty="0">
                <a:solidFill>
                  <a:schemeClr val="bg1"/>
                </a:solidFill>
              </a:rPr>
              <a:t>/om/</a:t>
            </a:r>
          </a:p>
        </p:txBody>
      </p:sp>
    </p:spTree>
    <p:extLst>
      <p:ext uri="{BB962C8B-B14F-4D97-AF65-F5344CB8AC3E}">
        <p14:creationId xmlns:p14="http://schemas.microsoft.com/office/powerpoint/2010/main" val="2789574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1F5826F-0BE2-D34C-980B-BC9C308FA11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 y="346376"/>
            <a:ext cx="12182112" cy="6852440"/>
          </a:xfrm>
          <a:prstGeom prst="rect">
            <a:avLst/>
          </a:prstGeom>
        </p:spPr>
      </p:pic>
      <p:sp>
        <p:nvSpPr>
          <p:cNvPr id="2" name="Title 1">
            <a:extLst>
              <a:ext uri="{FF2B5EF4-FFF2-40B4-BE49-F238E27FC236}">
                <a16:creationId xmlns:a16="http://schemas.microsoft.com/office/drawing/2014/main" id="{E84CC1F6-0BB1-F04B-9CEE-3A6C477BD184}"/>
              </a:ext>
            </a:extLst>
          </p:cNvPr>
          <p:cNvSpPr>
            <a:spLocks noGrp="1"/>
          </p:cNvSpPr>
          <p:nvPr>
            <p:ph type="title"/>
          </p:nvPr>
        </p:nvSpPr>
        <p:spPr/>
        <p:txBody>
          <a:bodyPr/>
          <a:lstStyle/>
          <a:p>
            <a:r>
              <a:rPr lang="en-GB" b="1" dirty="0">
                <a:solidFill>
                  <a:schemeClr val="bg1"/>
                </a:solidFill>
              </a:rPr>
              <a:t>Providing biodiversity Evidence for research and policy</a:t>
            </a:r>
          </a:p>
        </p:txBody>
      </p:sp>
    </p:spTree>
    <p:extLst>
      <p:ext uri="{BB962C8B-B14F-4D97-AF65-F5344CB8AC3E}">
        <p14:creationId xmlns:p14="http://schemas.microsoft.com/office/powerpoint/2010/main" val="3477598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056F87B-C6E3-FB4E-8310-73BDF5C5A644}"/>
              </a:ext>
            </a:extLst>
          </p:cNvPr>
          <p:cNvSpPr txBox="1">
            <a:spLocks/>
          </p:cNvSpPr>
          <p:nvPr/>
        </p:nvSpPr>
        <p:spPr>
          <a:xfrm>
            <a:off x="6450548" y="1429790"/>
            <a:ext cx="5504384" cy="3480260"/>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0" tIns="0" rIns="0" bIns="60960" rtlCol="0" anchor="b" anchorCtr="0">
            <a:noAutofit/>
          </a:bodyPr>
          <a:lstStyle>
            <a:lvl1pPr algn="l" defTabSz="455613" rtl="0" eaLnBrk="1" fontAlgn="base" hangingPunct="1">
              <a:lnSpc>
                <a:spcPct val="80000"/>
              </a:lnSpc>
              <a:spcBef>
                <a:spcPct val="0"/>
              </a:spcBef>
              <a:spcAft>
                <a:spcPct val="0"/>
              </a:spcAft>
              <a:defRPr sz="2800" b="1" i="0" kern="1200" cap="none">
                <a:solidFill>
                  <a:srgbClr val="328126"/>
                </a:solidFill>
                <a:latin typeface="Arial"/>
                <a:ea typeface="+mn-ea"/>
                <a:cs typeface="Arial"/>
              </a:defRPr>
            </a:lvl1pPr>
            <a:lvl2pPr algn="l" defTabSz="455613" rtl="0" eaLnBrk="1" fontAlgn="base" hangingPunct="1">
              <a:spcBef>
                <a:spcPct val="0"/>
              </a:spcBef>
              <a:spcAft>
                <a:spcPct val="0"/>
              </a:spcAft>
              <a:defRPr sz="2400" b="1">
                <a:solidFill>
                  <a:schemeClr val="dk1"/>
                </a:solidFill>
                <a:latin typeface="+mn-lt"/>
                <a:ea typeface="+mn-ea"/>
                <a:cs typeface="+mn-cs"/>
              </a:defRPr>
            </a:lvl2pPr>
            <a:lvl3pPr algn="l" defTabSz="455613" rtl="0" eaLnBrk="1" fontAlgn="base" hangingPunct="1">
              <a:spcBef>
                <a:spcPct val="0"/>
              </a:spcBef>
              <a:spcAft>
                <a:spcPct val="0"/>
              </a:spcAft>
              <a:defRPr sz="2400" b="1">
                <a:solidFill>
                  <a:schemeClr val="dk1"/>
                </a:solidFill>
                <a:latin typeface="+mn-lt"/>
                <a:ea typeface="+mn-ea"/>
                <a:cs typeface="+mn-cs"/>
              </a:defRPr>
            </a:lvl3pPr>
            <a:lvl4pPr algn="l" defTabSz="455613" rtl="0" eaLnBrk="1" fontAlgn="base" hangingPunct="1">
              <a:spcBef>
                <a:spcPct val="0"/>
              </a:spcBef>
              <a:spcAft>
                <a:spcPct val="0"/>
              </a:spcAft>
              <a:defRPr sz="2400" b="1">
                <a:solidFill>
                  <a:schemeClr val="dk1"/>
                </a:solidFill>
                <a:latin typeface="+mn-lt"/>
                <a:ea typeface="+mn-ea"/>
                <a:cs typeface="+mn-cs"/>
              </a:defRPr>
            </a:lvl4pPr>
            <a:lvl5pPr algn="l" defTabSz="455613" rtl="0" eaLnBrk="1" fontAlgn="base" hangingPunct="1">
              <a:spcBef>
                <a:spcPct val="0"/>
              </a:spcBef>
              <a:spcAft>
                <a:spcPct val="0"/>
              </a:spcAft>
              <a:defRPr sz="2400" b="1">
                <a:solidFill>
                  <a:schemeClr val="dk1"/>
                </a:solidFill>
                <a:latin typeface="+mn-lt"/>
                <a:ea typeface="+mn-ea"/>
                <a:cs typeface="+mn-cs"/>
              </a:defRPr>
            </a:lvl5pPr>
            <a:lvl6pPr marL="457200" algn="l" defTabSz="455613" rtl="0" eaLnBrk="1" fontAlgn="base" hangingPunct="1">
              <a:spcBef>
                <a:spcPct val="0"/>
              </a:spcBef>
              <a:spcAft>
                <a:spcPct val="0"/>
              </a:spcAft>
              <a:defRPr sz="2400" b="1">
                <a:solidFill>
                  <a:schemeClr val="dk1"/>
                </a:solidFill>
                <a:latin typeface="+mn-lt"/>
                <a:ea typeface="+mn-ea"/>
                <a:cs typeface="+mn-cs"/>
              </a:defRPr>
            </a:lvl6pPr>
            <a:lvl7pPr marL="914400" algn="l" defTabSz="455613" rtl="0" eaLnBrk="1" fontAlgn="base" hangingPunct="1">
              <a:spcBef>
                <a:spcPct val="0"/>
              </a:spcBef>
              <a:spcAft>
                <a:spcPct val="0"/>
              </a:spcAft>
              <a:defRPr sz="2400" b="1">
                <a:solidFill>
                  <a:schemeClr val="dk1"/>
                </a:solidFill>
                <a:latin typeface="+mn-lt"/>
                <a:ea typeface="+mn-ea"/>
                <a:cs typeface="+mn-cs"/>
              </a:defRPr>
            </a:lvl7pPr>
            <a:lvl8pPr marL="1371600" algn="l" defTabSz="455613" rtl="0" eaLnBrk="1" fontAlgn="base" hangingPunct="1">
              <a:spcBef>
                <a:spcPct val="0"/>
              </a:spcBef>
              <a:spcAft>
                <a:spcPct val="0"/>
              </a:spcAft>
              <a:defRPr sz="2400" b="1">
                <a:solidFill>
                  <a:schemeClr val="dk1"/>
                </a:solidFill>
                <a:latin typeface="+mn-lt"/>
                <a:ea typeface="+mn-ea"/>
                <a:cs typeface="+mn-cs"/>
              </a:defRPr>
            </a:lvl8pPr>
            <a:lvl9pPr marL="1828800" algn="l" defTabSz="455613" rtl="0" eaLnBrk="1" fontAlgn="base" hangingPunct="1">
              <a:spcBef>
                <a:spcPct val="0"/>
              </a:spcBef>
              <a:spcAft>
                <a:spcPct val="0"/>
              </a:spcAft>
              <a:defRPr sz="2400" b="1">
                <a:solidFill>
                  <a:schemeClr val="dk1"/>
                </a:solidFill>
                <a:latin typeface="+mn-lt"/>
                <a:ea typeface="+mn-ea"/>
                <a:cs typeface="+mn-cs"/>
              </a:defRPr>
            </a:lvl9pPr>
          </a:lstStyle>
          <a:p>
            <a:pPr algn="ctr"/>
            <a:r>
              <a:rPr lang="en-US" sz="5333" b="0" spc="800" dirty="0">
                <a:solidFill>
                  <a:schemeClr val="bg1">
                    <a:lumMod val="95000"/>
                  </a:schemeClr>
                </a:solidFill>
                <a:effectLst>
                  <a:glow rad="127000">
                    <a:schemeClr val="bg1">
                      <a:lumMod val="75000"/>
                      <a:alpha val="40000"/>
                    </a:schemeClr>
                  </a:glow>
                </a:effectLst>
                <a:latin typeface="Century Gothic" panose="020B0502020202020204" pitchFamily="34" charset="0"/>
                <a:ea typeface="Batang" panose="02030600000101010101" pitchFamily="18" charset="-127"/>
                <a:cs typeface="Muna" pitchFamily="2" charset="-78"/>
              </a:rPr>
              <a:t>GBIF Norway node story</a:t>
            </a:r>
          </a:p>
          <a:p>
            <a:pPr algn="ctr"/>
            <a:r>
              <a:rPr lang="en-US" sz="5333" b="0" spc="800" dirty="0">
                <a:solidFill>
                  <a:schemeClr val="bg1">
                    <a:lumMod val="95000"/>
                  </a:schemeClr>
                </a:solidFill>
                <a:effectLst>
                  <a:glow rad="127000">
                    <a:schemeClr val="bg1">
                      <a:lumMod val="75000"/>
                      <a:alpha val="40000"/>
                    </a:schemeClr>
                  </a:glow>
                </a:effectLst>
                <a:latin typeface="Century Gothic" panose="020B0502020202020204" pitchFamily="34" charset="0"/>
                <a:ea typeface="Batang" panose="02030600000101010101" pitchFamily="18" charset="-127"/>
                <a:cs typeface="Muna" pitchFamily="2" charset="-78"/>
              </a:rPr>
              <a:t>…so far</a:t>
            </a:r>
          </a:p>
          <a:p>
            <a:pPr algn="ctr"/>
            <a:endParaRPr lang="en-US" sz="5333" b="0" spc="800" dirty="0">
              <a:solidFill>
                <a:schemeClr val="bg1">
                  <a:lumMod val="95000"/>
                </a:schemeClr>
              </a:solidFill>
              <a:effectLst>
                <a:glow rad="127000">
                  <a:schemeClr val="bg1">
                    <a:lumMod val="75000"/>
                    <a:alpha val="40000"/>
                  </a:schemeClr>
                </a:glow>
              </a:effectLst>
              <a:latin typeface="Century Gothic" panose="020B0502020202020204" pitchFamily="34" charset="0"/>
              <a:ea typeface="Batang" panose="02030600000101010101" pitchFamily="18" charset="-127"/>
              <a:cs typeface="Muna" pitchFamily="2" charset="-78"/>
            </a:endParaRPr>
          </a:p>
          <a:p>
            <a:pPr algn="ctr"/>
            <a:r>
              <a:rPr lang="en-US" sz="5333" b="0" spc="800">
                <a:solidFill>
                  <a:schemeClr val="bg1">
                    <a:lumMod val="95000"/>
                  </a:schemeClr>
                </a:solidFill>
                <a:effectLst>
                  <a:glow rad="127000">
                    <a:schemeClr val="bg1">
                      <a:lumMod val="75000"/>
                      <a:alpha val="40000"/>
                    </a:schemeClr>
                  </a:glow>
                </a:effectLst>
                <a:latin typeface="Century Gothic" panose="020B0502020202020204" pitchFamily="34" charset="0"/>
                <a:ea typeface="Batang" panose="02030600000101010101" pitchFamily="18" charset="-127"/>
                <a:cs typeface="Muna" pitchFamily="2" charset="-78"/>
              </a:rPr>
              <a:t>(2004-2025</a:t>
            </a:r>
            <a:r>
              <a:rPr lang="en-US" sz="5333" b="0" spc="800" dirty="0">
                <a:solidFill>
                  <a:schemeClr val="bg1">
                    <a:lumMod val="95000"/>
                  </a:schemeClr>
                </a:solidFill>
                <a:effectLst>
                  <a:glow rad="127000">
                    <a:schemeClr val="bg1">
                      <a:lumMod val="75000"/>
                      <a:alpha val="40000"/>
                    </a:schemeClr>
                  </a:glow>
                </a:effectLst>
                <a:latin typeface="Century Gothic" panose="020B0502020202020204" pitchFamily="34" charset="0"/>
                <a:ea typeface="Batang" panose="02030600000101010101" pitchFamily="18" charset="-127"/>
                <a:cs typeface="Muna" pitchFamily="2" charset="-78"/>
              </a:rPr>
              <a:t>)</a:t>
            </a:r>
          </a:p>
        </p:txBody>
      </p:sp>
      <p:sp>
        <p:nvSpPr>
          <p:cNvPr id="12" name="Text Placeholder 8">
            <a:extLst>
              <a:ext uri="{FF2B5EF4-FFF2-40B4-BE49-F238E27FC236}">
                <a16:creationId xmlns:a16="http://schemas.microsoft.com/office/drawing/2014/main" id="{638656F1-E289-784E-B251-DFC8CB625971}"/>
              </a:ext>
            </a:extLst>
          </p:cNvPr>
          <p:cNvSpPr>
            <a:spLocks noGrp="1"/>
          </p:cNvSpPr>
          <p:nvPr>
            <p:ph type="body" sz="quarter" idx="4294967295"/>
          </p:nvPr>
        </p:nvSpPr>
        <p:spPr>
          <a:xfrm>
            <a:off x="6096001" y="6260844"/>
            <a:ext cx="6059788" cy="323849"/>
          </a:xfrm>
        </p:spPr>
        <p:txBody>
          <a:bodyPr rtlCol="0">
            <a:normAutofit/>
          </a:bodyPr>
          <a:lstStyle/>
          <a:p>
            <a:pPr algn="ctr" defTabSz="609570">
              <a:buNone/>
              <a:defRPr/>
            </a:pPr>
            <a:r>
              <a:rPr lang="en-GB" sz="1600" dirty="0">
                <a:solidFill>
                  <a:srgbClr val="92D050"/>
                </a:solidFill>
              </a:rPr>
              <a:t>GBIF ECA Nodes Meeting in Warsaw Poland May 2023 </a:t>
            </a:r>
          </a:p>
        </p:txBody>
      </p:sp>
      <p:pic>
        <p:nvPicPr>
          <p:cNvPr id="7" name="Picture 6">
            <a:extLst>
              <a:ext uri="{FF2B5EF4-FFF2-40B4-BE49-F238E27FC236}">
                <a16:creationId xmlns:a16="http://schemas.microsoft.com/office/drawing/2014/main" id="{4DD1387F-004A-DB43-AD1F-D2F4AB2331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096000" cy="6878696"/>
          </a:xfrm>
          <a:prstGeom prst="rect">
            <a:avLst/>
          </a:prstGeom>
        </p:spPr>
      </p:pic>
      <p:pic>
        <p:nvPicPr>
          <p:cNvPr id="8" name="Picture 7" descr="GBIF-2015-dotorg-display_0 copy.png">
            <a:extLst>
              <a:ext uri="{FF2B5EF4-FFF2-40B4-BE49-F238E27FC236}">
                <a16:creationId xmlns:a16="http://schemas.microsoft.com/office/drawing/2014/main" id="{88D501AF-F073-2443-87CE-93A416B823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721" y="2604654"/>
            <a:ext cx="640804" cy="5863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5F2D-B266-7747-9B7E-9FC1C6C4D1E6}"/>
              </a:ext>
            </a:extLst>
          </p:cNvPr>
          <p:cNvSpPr>
            <a:spLocks noGrp="1"/>
          </p:cNvSpPr>
          <p:nvPr>
            <p:ph type="title"/>
          </p:nvPr>
        </p:nvSpPr>
        <p:spPr>
          <a:xfrm>
            <a:off x="609600" y="855812"/>
            <a:ext cx="6766560" cy="793915"/>
          </a:xfrm>
        </p:spPr>
        <p:txBody>
          <a:bodyPr>
            <a:normAutofit/>
          </a:bodyPr>
          <a:lstStyle/>
          <a:p>
            <a:r>
              <a:rPr lang="en-US" sz="3733" dirty="0">
                <a:solidFill>
                  <a:srgbClr val="92D050"/>
                </a:solidFill>
              </a:rPr>
              <a:t>GBIF Participant Node</a:t>
            </a:r>
          </a:p>
        </p:txBody>
      </p:sp>
      <p:sp>
        <p:nvSpPr>
          <p:cNvPr id="3" name="Content Placeholder 2">
            <a:extLst>
              <a:ext uri="{FF2B5EF4-FFF2-40B4-BE49-F238E27FC236}">
                <a16:creationId xmlns:a16="http://schemas.microsoft.com/office/drawing/2014/main" id="{8BADAD59-FB5E-A642-BF32-8B9D21A32254}"/>
              </a:ext>
            </a:extLst>
          </p:cNvPr>
          <p:cNvSpPr>
            <a:spLocks noGrp="1"/>
          </p:cNvSpPr>
          <p:nvPr>
            <p:ph idx="1"/>
          </p:nvPr>
        </p:nvSpPr>
        <p:spPr>
          <a:xfrm>
            <a:off x="968445" y="1996441"/>
            <a:ext cx="5420008" cy="4099247"/>
          </a:xfrm>
        </p:spPr>
        <p:txBody>
          <a:bodyPr>
            <a:normAutofit/>
          </a:bodyPr>
          <a:lstStyle/>
          <a:p>
            <a:r>
              <a:rPr lang="en-US" sz="2800" dirty="0">
                <a:solidFill>
                  <a:schemeClr val="bg1">
                    <a:lumMod val="95000"/>
                  </a:schemeClr>
                </a:solidFill>
              </a:rPr>
              <a:t>Participant Node (</a:t>
            </a:r>
            <a:r>
              <a:rPr lang="en-US" sz="2800" i="1" dirty="0">
                <a:solidFill>
                  <a:schemeClr val="bg1">
                    <a:lumMod val="95000"/>
                  </a:schemeClr>
                </a:solidFill>
              </a:rPr>
              <a:t>min 4 roles</a:t>
            </a:r>
            <a:r>
              <a:rPr lang="en-US" sz="2800" dirty="0">
                <a:solidFill>
                  <a:schemeClr val="bg1">
                    <a:lumMod val="95000"/>
                  </a:schemeClr>
                </a:solidFill>
              </a:rPr>
              <a:t>)</a:t>
            </a:r>
          </a:p>
          <a:p>
            <a:pPr lvl="1"/>
            <a:r>
              <a:rPr lang="en-US" sz="2400" dirty="0">
                <a:solidFill>
                  <a:srgbClr val="92D050"/>
                </a:solidFill>
              </a:rPr>
              <a:t>Node Manager (coordination)</a:t>
            </a:r>
          </a:p>
          <a:p>
            <a:pPr lvl="1"/>
            <a:r>
              <a:rPr lang="en-US" sz="2400" dirty="0">
                <a:solidFill>
                  <a:srgbClr val="92D050"/>
                </a:solidFill>
              </a:rPr>
              <a:t>IT developer (informatics)</a:t>
            </a:r>
          </a:p>
          <a:p>
            <a:pPr lvl="1"/>
            <a:r>
              <a:rPr lang="en-US" sz="2400" dirty="0">
                <a:solidFill>
                  <a:srgbClr val="FBA79D"/>
                </a:solidFill>
              </a:rPr>
              <a:t>Data scientist (science support)</a:t>
            </a:r>
          </a:p>
          <a:p>
            <a:pPr lvl="1"/>
            <a:r>
              <a:rPr lang="en-US" sz="2400" dirty="0">
                <a:solidFill>
                  <a:srgbClr val="FBA79D"/>
                </a:solidFill>
              </a:rPr>
              <a:t>Biodiversity informatics officer</a:t>
            </a:r>
          </a:p>
        </p:txBody>
      </p:sp>
      <p:pic>
        <p:nvPicPr>
          <p:cNvPr id="5" name="Picture 4">
            <a:extLst>
              <a:ext uri="{FF2B5EF4-FFF2-40B4-BE49-F238E27FC236}">
                <a16:creationId xmlns:a16="http://schemas.microsoft.com/office/drawing/2014/main" id="{967D346A-5372-604C-B7F1-6305D73EB4B3}"/>
              </a:ext>
            </a:extLst>
          </p:cNvPr>
          <p:cNvPicPr>
            <a:picLocks noChangeAspect="1"/>
          </p:cNvPicPr>
          <p:nvPr/>
        </p:nvPicPr>
        <p:blipFill>
          <a:blip r:embed="rId2"/>
          <a:stretch>
            <a:fillRect/>
          </a:stretch>
        </p:blipFill>
        <p:spPr>
          <a:xfrm rot="258504">
            <a:off x="7314309" y="603817"/>
            <a:ext cx="3974744" cy="5593385"/>
          </a:xfrm>
          <a:prstGeom prst="rect">
            <a:avLst/>
          </a:prstGeom>
          <a:ln>
            <a:solidFill>
              <a:schemeClr val="bg1">
                <a:lumMod val="75000"/>
              </a:schemeClr>
            </a:solidFill>
          </a:ln>
          <a:effectLst>
            <a:outerShdw blurRad="50800" dist="38100" dir="2700000" algn="tl" rotWithShape="0">
              <a:schemeClr val="bg1">
                <a:lumMod val="95000"/>
                <a:alpha val="40000"/>
              </a:schemeClr>
            </a:outerShdw>
          </a:effectLst>
        </p:spPr>
      </p:pic>
    </p:spTree>
    <p:extLst>
      <p:ext uri="{BB962C8B-B14F-4D97-AF65-F5344CB8AC3E}">
        <p14:creationId xmlns:p14="http://schemas.microsoft.com/office/powerpoint/2010/main" val="2011670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CB0CB41-170F-614A-8487-5212130880FB}"/>
              </a:ext>
            </a:extLst>
          </p:cNvPr>
          <p:cNvSpPr>
            <a:spLocks noGrp="1"/>
          </p:cNvSpPr>
          <p:nvPr>
            <p:ph idx="1"/>
          </p:nvPr>
        </p:nvSpPr>
        <p:spPr>
          <a:xfrm>
            <a:off x="391266" y="1622668"/>
            <a:ext cx="11468225" cy="4351961"/>
          </a:xfrm>
          <a:prstGeom prst="rect">
            <a:avLst/>
          </a:prstGeom>
        </p:spPr>
        <p:txBody>
          <a:bodyPr wrap="square">
            <a:spAutoFit/>
          </a:bodyPr>
          <a:lstStyle/>
          <a:p>
            <a:pPr marL="457189" indent="-457189">
              <a:buFont typeface="Courier New" panose="02070309020205020404" pitchFamily="49" charset="0"/>
              <a:buChar char="o"/>
            </a:pPr>
            <a:r>
              <a:rPr lang="en-US" sz="2800" dirty="0">
                <a:solidFill>
                  <a:schemeClr val="bg1">
                    <a:lumMod val="95000"/>
                  </a:schemeClr>
                </a:solidFill>
              </a:rPr>
              <a:t>Norway joined GBIF as voting member in </a:t>
            </a:r>
            <a:r>
              <a:rPr lang="en-US" sz="2800" dirty="0">
                <a:solidFill>
                  <a:srgbClr val="FFFF00"/>
                </a:solidFill>
              </a:rPr>
              <a:t>February 2004</a:t>
            </a:r>
            <a:r>
              <a:rPr lang="en-US" sz="2800" dirty="0">
                <a:solidFill>
                  <a:schemeClr val="bg1">
                    <a:lumMod val="95000"/>
                  </a:schemeClr>
                </a:solidFill>
              </a:rPr>
              <a:t>.</a:t>
            </a:r>
          </a:p>
          <a:p>
            <a:pPr marL="457189" indent="-457189">
              <a:buFont typeface="Courier New" panose="02070309020205020404" pitchFamily="49" charset="0"/>
              <a:buChar char="o"/>
            </a:pPr>
            <a:r>
              <a:rPr lang="en-US" sz="2800" dirty="0">
                <a:solidFill>
                  <a:srgbClr val="FFFF00"/>
                </a:solidFill>
              </a:rPr>
              <a:t>Mandate</a:t>
            </a:r>
            <a:r>
              <a:rPr lang="en-US" sz="2800" dirty="0">
                <a:solidFill>
                  <a:schemeClr val="bg1">
                    <a:lumMod val="95000"/>
                  </a:schemeClr>
                </a:solidFill>
              </a:rPr>
              <a:t> from the Ministry of Science (KD).</a:t>
            </a:r>
          </a:p>
          <a:p>
            <a:pPr marL="457189" indent="-457189">
              <a:buFont typeface="Courier New" panose="02070309020205020404" pitchFamily="49" charset="0"/>
              <a:buChar char="o"/>
            </a:pPr>
            <a:r>
              <a:rPr lang="en-US" sz="2800" dirty="0">
                <a:solidFill>
                  <a:srgbClr val="FFFF00"/>
                </a:solidFill>
              </a:rPr>
              <a:t>Funded</a:t>
            </a:r>
            <a:r>
              <a:rPr lang="en-US" sz="2800" dirty="0">
                <a:solidFill>
                  <a:schemeClr val="bg1">
                    <a:lumMod val="95000"/>
                  </a:schemeClr>
                </a:solidFill>
              </a:rPr>
              <a:t> through the Research Council of Norway (RCN-INFRA).</a:t>
            </a:r>
          </a:p>
          <a:p>
            <a:pPr marL="457189" indent="-457189">
              <a:buFont typeface="Courier New" panose="02070309020205020404" pitchFamily="49" charset="0"/>
              <a:buChar char="o"/>
            </a:pPr>
            <a:r>
              <a:rPr lang="en-US" sz="2800" dirty="0">
                <a:solidFill>
                  <a:srgbClr val="FFFF00"/>
                </a:solidFill>
              </a:rPr>
              <a:t>Node hosted </a:t>
            </a:r>
            <a:r>
              <a:rPr lang="en-US" sz="2800" dirty="0">
                <a:solidFill>
                  <a:schemeClr val="bg1">
                    <a:lumMod val="95000"/>
                  </a:schemeClr>
                </a:solidFill>
              </a:rPr>
              <a:t>by the UiO Natural History Museum since 2005.</a:t>
            </a:r>
          </a:p>
          <a:p>
            <a:pPr marL="457189" indent="-457189">
              <a:buFont typeface="Courier New" panose="02070309020205020404" pitchFamily="49" charset="0"/>
              <a:buChar char="o"/>
            </a:pPr>
            <a:r>
              <a:rPr lang="en-US" sz="2800" dirty="0">
                <a:solidFill>
                  <a:srgbClr val="FFFF00"/>
                </a:solidFill>
              </a:rPr>
              <a:t>Node staff </a:t>
            </a:r>
            <a:r>
              <a:rPr lang="en-US" sz="2800" dirty="0">
                <a:solidFill>
                  <a:schemeClr val="bg1"/>
                </a:solidFill>
              </a:rPr>
              <a:t>at NHMO (since 2005) &amp; NBIC (since 2018) &amp; more since 2021 (distributed node Oslo, Trondheim, Bergen, Tromsø).</a:t>
            </a:r>
          </a:p>
          <a:p>
            <a:pPr marL="457189" indent="-457189">
              <a:buFont typeface="Courier New" panose="02070309020205020404" pitchFamily="49" charset="0"/>
              <a:buChar char="o"/>
            </a:pPr>
            <a:r>
              <a:rPr lang="en-US" sz="2800" dirty="0">
                <a:solidFill>
                  <a:schemeClr val="bg1">
                    <a:lumMod val="95000"/>
                  </a:schemeClr>
                </a:solidFill>
              </a:rPr>
              <a:t>Project funding through </a:t>
            </a:r>
            <a:r>
              <a:rPr lang="en-US" sz="2800" dirty="0">
                <a:solidFill>
                  <a:srgbClr val="FFFF00"/>
                </a:solidFill>
              </a:rPr>
              <a:t>5 project periods </a:t>
            </a:r>
            <a:r>
              <a:rPr lang="en-US" sz="2800" dirty="0">
                <a:solidFill>
                  <a:schemeClr val="bg1">
                    <a:lumMod val="95000"/>
                  </a:schemeClr>
                </a:solidFill>
              </a:rPr>
              <a:t>(2005-2025).</a:t>
            </a:r>
          </a:p>
          <a:p>
            <a:pPr marL="457189" indent="-457189">
              <a:buFont typeface="Courier New" panose="02070309020205020404" pitchFamily="49" charset="0"/>
              <a:buChar char="o"/>
            </a:pPr>
            <a:r>
              <a:rPr lang="en-US" sz="2800" dirty="0">
                <a:solidFill>
                  <a:schemeClr val="bg1">
                    <a:lumMod val="95000"/>
                  </a:schemeClr>
                </a:solidFill>
              </a:rPr>
              <a:t>Node data publishing services are </a:t>
            </a:r>
            <a:r>
              <a:rPr lang="en-US" sz="2800" dirty="0">
                <a:solidFill>
                  <a:srgbClr val="FFFF00"/>
                </a:solidFill>
              </a:rPr>
              <a:t>well integrated </a:t>
            </a:r>
            <a:r>
              <a:rPr lang="en-US" sz="2800" dirty="0">
                <a:solidFill>
                  <a:schemeClr val="bg1">
                    <a:lumMod val="95000"/>
                  </a:schemeClr>
                </a:solidFill>
              </a:rPr>
              <a:t>in operational national decision-making systems.</a:t>
            </a:r>
          </a:p>
        </p:txBody>
      </p:sp>
      <p:pic>
        <p:nvPicPr>
          <p:cNvPr id="9" name="Picture 8" descr="GBIF_NO_2_transp.png">
            <a:extLst>
              <a:ext uri="{FF2B5EF4-FFF2-40B4-BE49-F238E27FC236}">
                <a16:creationId xmlns:a16="http://schemas.microsoft.com/office/drawing/2014/main" id="{09DB6E31-00FA-804F-A645-723EA72154CC}"/>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91265" y="332083"/>
            <a:ext cx="4064000" cy="1297829"/>
          </a:xfrm>
          <a:prstGeom prst="rect">
            <a:avLst/>
          </a:prstGeom>
        </p:spPr>
      </p:pic>
      <p:pic>
        <p:nvPicPr>
          <p:cNvPr id="10" name="Picture 9" descr="Research Council of Norway copy.png">
            <a:extLst>
              <a:ext uri="{FF2B5EF4-FFF2-40B4-BE49-F238E27FC236}">
                <a16:creationId xmlns:a16="http://schemas.microsoft.com/office/drawing/2014/main" id="{95323F7D-A4BF-854A-945A-B6C114C2D8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6145" y="489445"/>
            <a:ext cx="1033145" cy="899609"/>
          </a:xfrm>
          <a:prstGeom prst="rect">
            <a:avLst/>
          </a:prstGeom>
        </p:spPr>
      </p:pic>
      <p:sp>
        <p:nvSpPr>
          <p:cNvPr id="12" name="Rectangle 11">
            <a:extLst>
              <a:ext uri="{FF2B5EF4-FFF2-40B4-BE49-F238E27FC236}">
                <a16:creationId xmlns:a16="http://schemas.microsoft.com/office/drawing/2014/main" id="{1D4C19E0-A5C9-7541-B996-9F05DD1CA215}"/>
              </a:ext>
            </a:extLst>
          </p:cNvPr>
          <p:cNvSpPr/>
          <p:nvPr/>
        </p:nvSpPr>
        <p:spPr>
          <a:xfrm>
            <a:off x="8007042" y="580889"/>
            <a:ext cx="4052879" cy="995401"/>
          </a:xfrm>
          <a:prstGeom prst="rect">
            <a:avLst/>
          </a:prstGeom>
        </p:spPr>
        <p:txBody>
          <a:bodyPr wrap="square">
            <a:spAutoFit/>
          </a:bodyPr>
          <a:lstStyle/>
          <a:p>
            <a:r>
              <a:rPr lang="en-US" sz="1467" dirty="0">
                <a:solidFill>
                  <a:schemeClr val="bg1">
                    <a:lumMod val="95000"/>
                  </a:schemeClr>
                </a:solidFill>
              </a:rPr>
              <a:t>Research Council of Norway (RCN)</a:t>
            </a:r>
          </a:p>
          <a:p>
            <a:r>
              <a:rPr lang="en-US" sz="1467" dirty="0">
                <a:solidFill>
                  <a:schemeClr val="bg1">
                    <a:lumMod val="95000"/>
                  </a:schemeClr>
                </a:solidFill>
              </a:rPr>
              <a:t>UiO Natural History Museum (NHMO)</a:t>
            </a:r>
          </a:p>
          <a:p>
            <a:r>
              <a:rPr lang="en-US" sz="1467" dirty="0">
                <a:solidFill>
                  <a:schemeClr val="bg1">
                    <a:lumMod val="95000"/>
                  </a:schemeClr>
                </a:solidFill>
              </a:rPr>
              <a:t>Norwegian Biodiversity Information Centre (NBIC)</a:t>
            </a:r>
          </a:p>
        </p:txBody>
      </p:sp>
      <p:pic>
        <p:nvPicPr>
          <p:cNvPr id="13" name="Picture 12" descr="UiO transp.png">
            <a:extLst>
              <a:ext uri="{FF2B5EF4-FFF2-40B4-BE49-F238E27FC236}">
                <a16:creationId xmlns:a16="http://schemas.microsoft.com/office/drawing/2014/main" id="{CAD3A64C-32EE-F94D-BEE7-76BB26E8C1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9760" y="472543"/>
            <a:ext cx="902043" cy="902043"/>
          </a:xfrm>
          <a:prstGeom prst="rect">
            <a:avLst/>
          </a:prstGeom>
        </p:spPr>
      </p:pic>
      <p:pic>
        <p:nvPicPr>
          <p:cNvPr id="15" name="Picture 14">
            <a:extLst>
              <a:ext uri="{FF2B5EF4-FFF2-40B4-BE49-F238E27FC236}">
                <a16:creationId xmlns:a16="http://schemas.microsoft.com/office/drawing/2014/main" id="{C18F390C-C1A0-4A48-BD62-11D8137DAF3D}"/>
              </a:ext>
            </a:extLst>
          </p:cNvPr>
          <p:cNvPicPr>
            <a:picLocks noChangeAspect="1"/>
          </p:cNvPicPr>
          <p:nvPr/>
        </p:nvPicPr>
        <p:blipFill>
          <a:blip r:embed="rId6"/>
          <a:stretch>
            <a:fillRect/>
          </a:stretch>
        </p:blipFill>
        <p:spPr>
          <a:xfrm>
            <a:off x="6991051" y="472544"/>
            <a:ext cx="902043" cy="921545"/>
          </a:xfrm>
          <a:prstGeom prst="rect">
            <a:avLst/>
          </a:prstGeom>
          <a:effectLst>
            <a:glow rad="63500">
              <a:schemeClr val="bg1">
                <a:lumMod val="95000"/>
                <a:alpha val="40000"/>
              </a:schemeClr>
            </a:glow>
          </a:effectLst>
        </p:spPr>
      </p:pic>
    </p:spTree>
    <p:extLst>
      <p:ext uri="{BB962C8B-B14F-4D97-AF65-F5344CB8AC3E}">
        <p14:creationId xmlns:p14="http://schemas.microsoft.com/office/powerpoint/2010/main" val="3268763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BC12-4152-4947-B57E-6458122B6CAB}"/>
              </a:ext>
            </a:extLst>
          </p:cNvPr>
          <p:cNvSpPr>
            <a:spLocks noGrp="1"/>
          </p:cNvSpPr>
          <p:nvPr>
            <p:ph type="title"/>
          </p:nvPr>
        </p:nvSpPr>
        <p:spPr>
          <a:xfrm>
            <a:off x="609600" y="528633"/>
            <a:ext cx="7975600" cy="793915"/>
          </a:xfrm>
        </p:spPr>
        <p:txBody>
          <a:bodyPr>
            <a:normAutofit/>
          </a:bodyPr>
          <a:lstStyle/>
          <a:p>
            <a:r>
              <a:rPr lang="en-US" sz="4267" dirty="0">
                <a:solidFill>
                  <a:srgbClr val="92D050"/>
                </a:solidFill>
              </a:rPr>
              <a:t>Node budget (2005 - 2025)</a:t>
            </a:r>
          </a:p>
        </p:txBody>
      </p:sp>
      <p:sp>
        <p:nvSpPr>
          <p:cNvPr id="3" name="Content Placeholder 2">
            <a:extLst>
              <a:ext uri="{FF2B5EF4-FFF2-40B4-BE49-F238E27FC236}">
                <a16:creationId xmlns:a16="http://schemas.microsoft.com/office/drawing/2014/main" id="{1CB78E1D-1836-7A4E-8031-74D3C306DD5D}"/>
              </a:ext>
            </a:extLst>
          </p:cNvPr>
          <p:cNvSpPr>
            <a:spLocks noGrp="1"/>
          </p:cNvSpPr>
          <p:nvPr>
            <p:ph idx="1"/>
          </p:nvPr>
        </p:nvSpPr>
        <p:spPr>
          <a:xfrm>
            <a:off x="609600" y="1693332"/>
            <a:ext cx="8387644" cy="4222045"/>
          </a:xfrm>
        </p:spPr>
        <p:txBody>
          <a:bodyPr/>
          <a:lstStyle/>
          <a:p>
            <a:pPr marL="0" indent="0">
              <a:spcAft>
                <a:spcPts val="1600"/>
              </a:spcAft>
              <a:buNone/>
            </a:pPr>
            <a:r>
              <a:rPr lang="en-US" dirty="0">
                <a:solidFill>
                  <a:schemeClr val="bg1">
                    <a:lumMod val="95000"/>
                  </a:schemeClr>
                </a:solidFill>
                <a:latin typeface="+mn-lt"/>
              </a:rPr>
              <a:t>Overall investment </a:t>
            </a:r>
            <a:r>
              <a:rPr lang="en-US" dirty="0">
                <a:solidFill>
                  <a:schemeClr val="bg1">
                    <a:lumMod val="95000"/>
                  </a:schemeClr>
                </a:solidFill>
              </a:rPr>
              <a:t>(21 years, 83 MNOK = 8 M€)</a:t>
            </a:r>
          </a:p>
          <a:p>
            <a:pPr marL="457189" indent="-457189">
              <a:spcAft>
                <a:spcPts val="1600"/>
              </a:spcAft>
              <a:buFont typeface="Courier New" panose="02070309020205020404" pitchFamily="49" charset="0"/>
              <a:buChar char="o"/>
            </a:pPr>
            <a:r>
              <a:rPr lang="en-US" sz="2400" dirty="0">
                <a:solidFill>
                  <a:schemeClr val="bg1">
                    <a:lumMod val="95000"/>
                  </a:schemeClr>
                </a:solidFill>
              </a:rPr>
              <a:t>2005-2007 (1,9 MNOK/year = 194 000 €/year)</a:t>
            </a:r>
          </a:p>
          <a:p>
            <a:pPr marL="457189" indent="-457189">
              <a:spcAft>
                <a:spcPts val="1600"/>
              </a:spcAft>
              <a:buFont typeface="Courier New" panose="02070309020205020404" pitchFamily="49" charset="0"/>
              <a:buChar char="o"/>
            </a:pPr>
            <a:r>
              <a:rPr lang="en-US" sz="2400" dirty="0">
                <a:solidFill>
                  <a:schemeClr val="bg1">
                    <a:lumMod val="95000"/>
                  </a:schemeClr>
                </a:solidFill>
              </a:rPr>
              <a:t>2008-2011 (3,0 MNOK/year = 317 000 €/year)</a:t>
            </a:r>
          </a:p>
          <a:p>
            <a:pPr marL="457189" indent="-457189">
              <a:spcAft>
                <a:spcPts val="1600"/>
              </a:spcAft>
              <a:buFont typeface="Courier New" panose="02070309020205020404" pitchFamily="49" charset="0"/>
              <a:buChar char="o"/>
            </a:pPr>
            <a:r>
              <a:rPr lang="en-US" sz="2400" dirty="0">
                <a:solidFill>
                  <a:schemeClr val="bg1">
                    <a:lumMod val="95000"/>
                  </a:schemeClr>
                </a:solidFill>
              </a:rPr>
              <a:t>2012-2016 (4,0 MNOK/year = 421 000 €/year)</a:t>
            </a:r>
          </a:p>
          <a:p>
            <a:pPr marL="457189" indent="-457189">
              <a:spcAft>
                <a:spcPts val="1600"/>
              </a:spcAft>
              <a:buFont typeface="Courier New" panose="02070309020205020404" pitchFamily="49" charset="0"/>
              <a:buChar char="o"/>
            </a:pPr>
            <a:r>
              <a:rPr lang="en-US" sz="2400" dirty="0">
                <a:solidFill>
                  <a:schemeClr val="bg1">
                    <a:lumMod val="95000"/>
                  </a:schemeClr>
                </a:solidFill>
              </a:rPr>
              <a:t>2017-2020 (3,7 MNOK/year = 382 000 €/year)</a:t>
            </a:r>
          </a:p>
          <a:p>
            <a:pPr marL="457189" indent="-457189">
              <a:spcAft>
                <a:spcPts val="1600"/>
              </a:spcAft>
              <a:buFont typeface="Courier New" panose="02070309020205020404" pitchFamily="49" charset="0"/>
              <a:buChar char="o"/>
            </a:pPr>
            <a:r>
              <a:rPr lang="en-US" sz="2400" dirty="0">
                <a:solidFill>
                  <a:schemeClr val="bg1">
                    <a:lumMod val="95000"/>
                  </a:schemeClr>
                </a:solidFill>
              </a:rPr>
              <a:t>2021-2025 (6,2 MNOK/year  = 533 000 €/year)</a:t>
            </a:r>
          </a:p>
        </p:txBody>
      </p:sp>
      <p:pic>
        <p:nvPicPr>
          <p:cNvPr id="8" name="Picture 7">
            <a:extLst>
              <a:ext uri="{FF2B5EF4-FFF2-40B4-BE49-F238E27FC236}">
                <a16:creationId xmlns:a16="http://schemas.microsoft.com/office/drawing/2014/main" id="{D2BC0A8B-F875-994E-A913-61F6F7CE58FA}"/>
              </a:ext>
            </a:extLst>
          </p:cNvPr>
          <p:cNvPicPr>
            <a:picLocks noChangeAspect="1"/>
          </p:cNvPicPr>
          <p:nvPr/>
        </p:nvPicPr>
        <p:blipFill rotWithShape="1">
          <a:blip r:embed="rId2">
            <a:alphaModFix amt="85000"/>
          </a:blip>
          <a:srcRect b="6994"/>
          <a:stretch/>
        </p:blipFill>
        <p:spPr>
          <a:xfrm>
            <a:off x="8792074" y="137641"/>
            <a:ext cx="2612448" cy="5879338"/>
          </a:xfrm>
          <a:prstGeom prst="rect">
            <a:avLst/>
          </a:prstGeom>
        </p:spPr>
      </p:pic>
    </p:spTree>
    <p:extLst>
      <p:ext uri="{BB962C8B-B14F-4D97-AF65-F5344CB8AC3E}">
        <p14:creationId xmlns:p14="http://schemas.microsoft.com/office/powerpoint/2010/main" val="160043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 name="Picture 30" descr="A white outline of a country&#10;&#10;Description automatically generated with low confidence">
            <a:extLst>
              <a:ext uri="{FF2B5EF4-FFF2-40B4-BE49-F238E27FC236}">
                <a16:creationId xmlns:a16="http://schemas.microsoft.com/office/drawing/2014/main" id="{BB70DAEE-23F5-641B-3528-E2C6A1D8B819}"/>
              </a:ext>
            </a:extLst>
          </p:cNvPr>
          <p:cNvPicPr>
            <a:picLocks noChangeAspect="1"/>
          </p:cNvPicPr>
          <p:nvPr/>
        </p:nvPicPr>
        <p:blipFill>
          <a:blip r:embed="rId3"/>
          <a:stretch>
            <a:fillRect/>
          </a:stretch>
        </p:blipFill>
        <p:spPr>
          <a:xfrm>
            <a:off x="6340151" y="994"/>
            <a:ext cx="5819864" cy="6862921"/>
          </a:xfrm>
          <a:prstGeom prst="rect">
            <a:avLst/>
          </a:prstGeom>
        </p:spPr>
      </p:pic>
      <p:sp>
        <p:nvSpPr>
          <p:cNvPr id="2" name="Title 1">
            <a:extLst>
              <a:ext uri="{FF2B5EF4-FFF2-40B4-BE49-F238E27FC236}">
                <a16:creationId xmlns:a16="http://schemas.microsoft.com/office/drawing/2014/main" id="{3BF36E55-6858-0C49-86C5-CE0AE40FDC56}"/>
              </a:ext>
            </a:extLst>
          </p:cNvPr>
          <p:cNvSpPr>
            <a:spLocks noGrp="1"/>
          </p:cNvSpPr>
          <p:nvPr>
            <p:ph type="title"/>
          </p:nvPr>
        </p:nvSpPr>
        <p:spPr>
          <a:xfrm>
            <a:off x="464765" y="252180"/>
            <a:ext cx="7756544" cy="1061179"/>
          </a:xfrm>
        </p:spPr>
        <p:txBody>
          <a:bodyPr>
            <a:normAutofit fontScale="90000"/>
          </a:bodyPr>
          <a:lstStyle/>
          <a:p>
            <a:r>
              <a:rPr lang="en-US" sz="4267" dirty="0">
                <a:solidFill>
                  <a:srgbClr val="92D050"/>
                </a:solidFill>
              </a:rPr>
              <a:t>Distributed Node Consortium</a:t>
            </a:r>
          </a:p>
        </p:txBody>
      </p:sp>
      <p:sp>
        <p:nvSpPr>
          <p:cNvPr id="4" name="Rectangle 3">
            <a:extLst>
              <a:ext uri="{FF2B5EF4-FFF2-40B4-BE49-F238E27FC236}">
                <a16:creationId xmlns:a16="http://schemas.microsoft.com/office/drawing/2014/main" id="{83590801-A789-004B-B6E7-1AF9C8D09C8A}"/>
              </a:ext>
            </a:extLst>
          </p:cNvPr>
          <p:cNvSpPr/>
          <p:nvPr/>
        </p:nvSpPr>
        <p:spPr>
          <a:xfrm>
            <a:off x="498632" y="1090194"/>
            <a:ext cx="3988592" cy="338554"/>
          </a:xfrm>
          <a:prstGeom prst="rect">
            <a:avLst/>
          </a:prstGeom>
        </p:spPr>
        <p:txBody>
          <a:bodyPr wrap="none">
            <a:spAutoFit/>
          </a:bodyPr>
          <a:lstStyle/>
          <a:p>
            <a:r>
              <a:rPr lang="en-US" sz="1600" i="1" dirty="0">
                <a:solidFill>
                  <a:schemeClr val="bg1">
                    <a:lumMod val="95000"/>
                  </a:schemeClr>
                </a:solidFill>
              </a:rPr>
              <a:t>formalized sharing of Node responsibilities</a:t>
            </a:r>
          </a:p>
        </p:txBody>
      </p:sp>
      <p:pic>
        <p:nvPicPr>
          <p:cNvPr id="9" name="Picture 8" descr="UiO transp.png">
            <a:extLst>
              <a:ext uri="{FF2B5EF4-FFF2-40B4-BE49-F238E27FC236}">
                <a16:creationId xmlns:a16="http://schemas.microsoft.com/office/drawing/2014/main" id="{03A3C31E-25BB-B74F-B271-938D885776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9316" y="5802018"/>
            <a:ext cx="586413" cy="586413"/>
          </a:xfrm>
          <a:prstGeom prst="rect">
            <a:avLst/>
          </a:prstGeom>
          <a:effectLst/>
        </p:spPr>
      </p:pic>
      <p:pic>
        <p:nvPicPr>
          <p:cNvPr id="13" name="Picture 12">
            <a:extLst>
              <a:ext uri="{FF2B5EF4-FFF2-40B4-BE49-F238E27FC236}">
                <a16:creationId xmlns:a16="http://schemas.microsoft.com/office/drawing/2014/main" id="{006BFDCF-57AD-504E-A8B0-93A0EA52BDB2}"/>
              </a:ext>
            </a:extLst>
          </p:cNvPr>
          <p:cNvPicPr>
            <a:picLocks noChangeAspect="1"/>
          </p:cNvPicPr>
          <p:nvPr/>
        </p:nvPicPr>
        <p:blipFill>
          <a:blip r:embed="rId5"/>
          <a:stretch>
            <a:fillRect/>
          </a:stretch>
        </p:blipFill>
        <p:spPr>
          <a:xfrm>
            <a:off x="8018250" y="4040026"/>
            <a:ext cx="473852" cy="484097"/>
          </a:xfrm>
          <a:prstGeom prst="rect">
            <a:avLst/>
          </a:prstGeom>
          <a:effectLst>
            <a:glow rad="63500">
              <a:schemeClr val="bg1">
                <a:lumMod val="95000"/>
                <a:alpha val="40000"/>
              </a:schemeClr>
            </a:glow>
          </a:effectLst>
        </p:spPr>
      </p:pic>
      <p:pic>
        <p:nvPicPr>
          <p:cNvPr id="6" name="Picture 5">
            <a:extLst>
              <a:ext uri="{FF2B5EF4-FFF2-40B4-BE49-F238E27FC236}">
                <a16:creationId xmlns:a16="http://schemas.microsoft.com/office/drawing/2014/main" id="{ECA625AD-C27D-DB45-8A27-BD7A943921F8}"/>
              </a:ext>
            </a:extLst>
          </p:cNvPr>
          <p:cNvPicPr>
            <a:picLocks noChangeAspect="1"/>
          </p:cNvPicPr>
          <p:nvPr/>
        </p:nvPicPr>
        <p:blipFill>
          <a:blip r:embed="rId6"/>
          <a:stretch>
            <a:fillRect/>
          </a:stretch>
        </p:blipFill>
        <p:spPr>
          <a:xfrm>
            <a:off x="8561970" y="4029045"/>
            <a:ext cx="493349" cy="484099"/>
          </a:xfrm>
          <a:prstGeom prst="rect">
            <a:avLst/>
          </a:prstGeom>
        </p:spPr>
      </p:pic>
      <p:pic>
        <p:nvPicPr>
          <p:cNvPr id="16" name="Picture 15" descr="-1.png">
            <a:extLst>
              <a:ext uri="{FF2B5EF4-FFF2-40B4-BE49-F238E27FC236}">
                <a16:creationId xmlns:a16="http://schemas.microsoft.com/office/drawing/2014/main" id="{C724F9F6-83A4-0441-909B-8628A94187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70509" y="4073278"/>
            <a:ext cx="484097" cy="484097"/>
          </a:xfrm>
          <a:prstGeom prst="rect">
            <a:avLst/>
          </a:prstGeom>
        </p:spPr>
      </p:pic>
      <p:pic>
        <p:nvPicPr>
          <p:cNvPr id="7" name="Picture 6" descr="A picture containing bird, emblem, symbol, logo&#10;&#10;Description automatically generated">
            <a:extLst>
              <a:ext uri="{FF2B5EF4-FFF2-40B4-BE49-F238E27FC236}">
                <a16:creationId xmlns:a16="http://schemas.microsoft.com/office/drawing/2014/main" id="{974FA30B-914C-16EF-C286-3BF05C603750}"/>
              </a:ext>
            </a:extLst>
          </p:cNvPr>
          <p:cNvPicPr>
            <a:picLocks noChangeAspect="1"/>
          </p:cNvPicPr>
          <p:nvPr/>
        </p:nvPicPr>
        <p:blipFill>
          <a:blip r:embed="rId8"/>
          <a:stretch>
            <a:fillRect/>
          </a:stretch>
        </p:blipFill>
        <p:spPr>
          <a:xfrm>
            <a:off x="6231367" y="5482150"/>
            <a:ext cx="686268" cy="686268"/>
          </a:xfrm>
          <a:prstGeom prst="rect">
            <a:avLst/>
          </a:prstGeom>
        </p:spPr>
      </p:pic>
      <p:sp>
        <p:nvSpPr>
          <p:cNvPr id="35" name="TextBox 34">
            <a:extLst>
              <a:ext uri="{FF2B5EF4-FFF2-40B4-BE49-F238E27FC236}">
                <a16:creationId xmlns:a16="http://schemas.microsoft.com/office/drawing/2014/main" id="{F0577D6C-FB9D-3260-78A3-77F1DA5E64CB}"/>
              </a:ext>
            </a:extLst>
          </p:cNvPr>
          <p:cNvSpPr txBox="1"/>
          <p:nvPr/>
        </p:nvSpPr>
        <p:spPr>
          <a:xfrm>
            <a:off x="464765" y="1693645"/>
            <a:ext cx="6407697" cy="4339458"/>
          </a:xfrm>
          <a:prstGeom prst="rect">
            <a:avLst/>
          </a:prstGeom>
          <a:noFill/>
        </p:spPr>
        <p:txBody>
          <a:bodyPr wrap="square">
            <a:spAutoFit/>
          </a:bodyPr>
          <a:lstStyle/>
          <a:p>
            <a:r>
              <a:rPr lang="en-NO" sz="2400" b="1" dirty="0">
                <a:solidFill>
                  <a:srgbClr val="92D050"/>
                </a:solidFill>
              </a:rPr>
              <a:t>Oslo (node host)</a:t>
            </a:r>
            <a:endParaRPr lang="en-NO" sz="2800" b="1" dirty="0">
              <a:solidFill>
                <a:srgbClr val="92D050"/>
              </a:solidFill>
            </a:endParaRPr>
          </a:p>
          <a:p>
            <a:r>
              <a:rPr lang="en-NO" sz="2800" b="1" dirty="0">
                <a:solidFill>
                  <a:schemeClr val="bg1"/>
                </a:solidFill>
              </a:rPr>
              <a:t>University of Oslo</a:t>
            </a:r>
          </a:p>
          <a:p>
            <a:endParaRPr lang="en-NO" sz="2133" dirty="0">
              <a:solidFill>
                <a:schemeClr val="bg1"/>
              </a:solidFill>
            </a:endParaRPr>
          </a:p>
          <a:p>
            <a:r>
              <a:rPr lang="en-NO" dirty="0">
                <a:solidFill>
                  <a:srgbClr val="92D050"/>
                </a:solidFill>
              </a:rPr>
              <a:t>Trondheim</a:t>
            </a:r>
            <a:endParaRPr lang="en-NO" sz="2000" dirty="0">
              <a:solidFill>
                <a:srgbClr val="92D050"/>
              </a:solidFill>
            </a:endParaRPr>
          </a:p>
          <a:p>
            <a:r>
              <a:rPr lang="en-NO" sz="2000" dirty="0">
                <a:solidFill>
                  <a:schemeClr val="bg1"/>
                </a:solidFill>
              </a:rPr>
              <a:t>Norwegian University of Science and Technology</a:t>
            </a:r>
          </a:p>
          <a:p>
            <a:r>
              <a:rPr lang="en-NO" sz="2000" dirty="0">
                <a:solidFill>
                  <a:schemeClr val="bg1"/>
                </a:solidFill>
              </a:rPr>
              <a:t>Norwegian Biodiversity Information Centre</a:t>
            </a:r>
          </a:p>
          <a:p>
            <a:r>
              <a:rPr lang="en-NO" sz="2000" dirty="0">
                <a:solidFill>
                  <a:schemeClr val="bg1"/>
                </a:solidFill>
              </a:rPr>
              <a:t>Norwegian Institute of Nature Research</a:t>
            </a:r>
          </a:p>
          <a:p>
            <a:endParaRPr lang="en-NO" sz="2000" dirty="0">
              <a:solidFill>
                <a:schemeClr val="bg1"/>
              </a:solidFill>
            </a:endParaRPr>
          </a:p>
          <a:p>
            <a:r>
              <a:rPr lang="en-NO" dirty="0">
                <a:solidFill>
                  <a:srgbClr val="92D050"/>
                </a:solidFill>
              </a:rPr>
              <a:t>Bergen</a:t>
            </a:r>
            <a:endParaRPr lang="en-NO" sz="2000" dirty="0">
              <a:solidFill>
                <a:srgbClr val="92D050"/>
              </a:solidFill>
            </a:endParaRPr>
          </a:p>
          <a:p>
            <a:r>
              <a:rPr lang="en-NO" sz="2000" dirty="0">
                <a:solidFill>
                  <a:schemeClr val="bg1"/>
                </a:solidFill>
              </a:rPr>
              <a:t>University of Bergen</a:t>
            </a:r>
          </a:p>
          <a:p>
            <a:endParaRPr lang="en-NO" dirty="0">
              <a:solidFill>
                <a:srgbClr val="92D050"/>
              </a:solidFill>
            </a:endParaRPr>
          </a:p>
          <a:p>
            <a:r>
              <a:rPr lang="en-NO" dirty="0">
                <a:solidFill>
                  <a:srgbClr val="92D050"/>
                </a:solidFill>
              </a:rPr>
              <a:t>Tromsø</a:t>
            </a:r>
            <a:endParaRPr lang="en-NO" sz="2000" dirty="0">
              <a:solidFill>
                <a:srgbClr val="92D050"/>
              </a:solidFill>
            </a:endParaRPr>
          </a:p>
          <a:p>
            <a:r>
              <a:rPr lang="en-NO" sz="2000" dirty="0">
                <a:solidFill>
                  <a:schemeClr val="bg1"/>
                </a:solidFill>
              </a:rPr>
              <a:t>UiT The Arctic University </a:t>
            </a:r>
            <a:r>
              <a:rPr lang="en-GB" sz="2000" dirty="0">
                <a:solidFill>
                  <a:schemeClr val="bg1"/>
                </a:solidFill>
              </a:rPr>
              <a:t>o</a:t>
            </a:r>
            <a:r>
              <a:rPr lang="en-NO" sz="2000" dirty="0">
                <a:solidFill>
                  <a:schemeClr val="bg1"/>
                </a:solidFill>
              </a:rPr>
              <a:t>f Norway</a:t>
            </a:r>
          </a:p>
        </p:txBody>
      </p:sp>
      <p:pic>
        <p:nvPicPr>
          <p:cNvPr id="37" name="Picture 36" descr="A picture containing black, darkness&#10;&#10;Description automatically generated">
            <a:extLst>
              <a:ext uri="{FF2B5EF4-FFF2-40B4-BE49-F238E27FC236}">
                <a16:creationId xmlns:a16="http://schemas.microsoft.com/office/drawing/2014/main" id="{100698A0-C928-FDAA-A08C-8BFF4B5FAC1E}"/>
              </a:ext>
            </a:extLst>
          </p:cNvPr>
          <p:cNvPicPr>
            <a:picLocks noChangeAspect="1"/>
          </p:cNvPicPr>
          <p:nvPr/>
        </p:nvPicPr>
        <p:blipFill>
          <a:blip r:embed="rId9"/>
          <a:stretch>
            <a:fillRect/>
          </a:stretch>
        </p:blipFill>
        <p:spPr>
          <a:xfrm>
            <a:off x="10455387" y="183945"/>
            <a:ext cx="651256" cy="638232"/>
          </a:xfrm>
          <a:prstGeom prst="rect">
            <a:avLst/>
          </a:prstGeom>
          <a:effectLst>
            <a:glow rad="254000">
              <a:schemeClr val="bg1">
                <a:alpha val="80000"/>
              </a:schemeClr>
            </a:glow>
          </a:effectLst>
        </p:spPr>
      </p:pic>
      <p:sp>
        <p:nvSpPr>
          <p:cNvPr id="5" name="TextBox 4">
            <a:extLst>
              <a:ext uri="{FF2B5EF4-FFF2-40B4-BE49-F238E27FC236}">
                <a16:creationId xmlns:a16="http://schemas.microsoft.com/office/drawing/2014/main" id="{BC5C3A40-BCCE-983B-2794-1ACEB5A5318D}"/>
              </a:ext>
            </a:extLst>
          </p:cNvPr>
          <p:cNvSpPr txBox="1"/>
          <p:nvPr/>
        </p:nvSpPr>
        <p:spPr>
          <a:xfrm>
            <a:off x="8849455" y="272618"/>
            <a:ext cx="1382684" cy="338554"/>
          </a:xfrm>
          <a:prstGeom prst="rect">
            <a:avLst/>
          </a:prstGeom>
          <a:noFill/>
        </p:spPr>
        <p:txBody>
          <a:bodyPr wrap="square">
            <a:spAutoFit/>
          </a:bodyPr>
          <a:lstStyle/>
          <a:p>
            <a:pPr algn="r"/>
            <a:r>
              <a:rPr lang="en-NO" sz="1600" dirty="0">
                <a:solidFill>
                  <a:srgbClr val="92D050"/>
                </a:solidFill>
              </a:rPr>
              <a:t>Tromsø</a:t>
            </a:r>
          </a:p>
        </p:txBody>
      </p:sp>
      <p:sp>
        <p:nvSpPr>
          <p:cNvPr id="10" name="TextBox 9">
            <a:extLst>
              <a:ext uri="{FF2B5EF4-FFF2-40B4-BE49-F238E27FC236}">
                <a16:creationId xmlns:a16="http://schemas.microsoft.com/office/drawing/2014/main" id="{B2CFD5B9-FDFC-04BC-4A03-AB6229FCE870}"/>
              </a:ext>
            </a:extLst>
          </p:cNvPr>
          <p:cNvSpPr txBox="1"/>
          <p:nvPr/>
        </p:nvSpPr>
        <p:spPr>
          <a:xfrm>
            <a:off x="6362922" y="3952871"/>
            <a:ext cx="1272165" cy="338554"/>
          </a:xfrm>
          <a:prstGeom prst="rect">
            <a:avLst/>
          </a:prstGeom>
          <a:noFill/>
        </p:spPr>
        <p:txBody>
          <a:bodyPr wrap="square">
            <a:spAutoFit/>
          </a:bodyPr>
          <a:lstStyle/>
          <a:p>
            <a:r>
              <a:rPr lang="en-NO" sz="1600" dirty="0">
                <a:solidFill>
                  <a:srgbClr val="92D050"/>
                </a:solidFill>
              </a:rPr>
              <a:t>Trondheim</a:t>
            </a:r>
          </a:p>
        </p:txBody>
      </p:sp>
      <p:sp>
        <p:nvSpPr>
          <p:cNvPr id="11" name="TextBox 10">
            <a:extLst>
              <a:ext uri="{FF2B5EF4-FFF2-40B4-BE49-F238E27FC236}">
                <a16:creationId xmlns:a16="http://schemas.microsoft.com/office/drawing/2014/main" id="{F75281E3-CAB2-F90B-88B3-54B17AB5BD60}"/>
              </a:ext>
            </a:extLst>
          </p:cNvPr>
          <p:cNvSpPr txBox="1"/>
          <p:nvPr/>
        </p:nvSpPr>
        <p:spPr>
          <a:xfrm>
            <a:off x="4926641" y="5669007"/>
            <a:ext cx="1382684" cy="338554"/>
          </a:xfrm>
          <a:prstGeom prst="rect">
            <a:avLst/>
          </a:prstGeom>
          <a:noFill/>
        </p:spPr>
        <p:txBody>
          <a:bodyPr wrap="square">
            <a:spAutoFit/>
          </a:bodyPr>
          <a:lstStyle/>
          <a:p>
            <a:pPr algn="r"/>
            <a:r>
              <a:rPr lang="en-NO" sz="1600" dirty="0">
                <a:solidFill>
                  <a:srgbClr val="92D050"/>
                </a:solidFill>
              </a:rPr>
              <a:t>Bergen</a:t>
            </a:r>
          </a:p>
        </p:txBody>
      </p:sp>
      <p:sp>
        <p:nvSpPr>
          <p:cNvPr id="12" name="TextBox 11">
            <a:extLst>
              <a:ext uri="{FF2B5EF4-FFF2-40B4-BE49-F238E27FC236}">
                <a16:creationId xmlns:a16="http://schemas.microsoft.com/office/drawing/2014/main" id="{A09DBC0F-D689-4775-856B-A9640E5F3D6D}"/>
              </a:ext>
            </a:extLst>
          </p:cNvPr>
          <p:cNvSpPr txBox="1"/>
          <p:nvPr/>
        </p:nvSpPr>
        <p:spPr>
          <a:xfrm>
            <a:off x="7418724" y="6359943"/>
            <a:ext cx="1015665" cy="338554"/>
          </a:xfrm>
          <a:prstGeom prst="rect">
            <a:avLst/>
          </a:prstGeom>
          <a:noFill/>
        </p:spPr>
        <p:txBody>
          <a:bodyPr wrap="square">
            <a:spAutoFit/>
          </a:bodyPr>
          <a:lstStyle/>
          <a:p>
            <a:r>
              <a:rPr lang="en-NO" sz="1600" dirty="0">
                <a:solidFill>
                  <a:srgbClr val="92D050"/>
                </a:solidFill>
              </a:rPr>
              <a:t>Oslo</a:t>
            </a:r>
          </a:p>
        </p:txBody>
      </p:sp>
    </p:spTree>
    <p:extLst>
      <p:ext uri="{BB962C8B-B14F-4D97-AF65-F5344CB8AC3E}">
        <p14:creationId xmlns:p14="http://schemas.microsoft.com/office/powerpoint/2010/main" val="79010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8EE4-A641-9487-F10B-FC55BFA1D6C8}"/>
              </a:ext>
            </a:extLst>
          </p:cNvPr>
          <p:cNvSpPr>
            <a:spLocks noGrp="1"/>
          </p:cNvSpPr>
          <p:nvPr>
            <p:ph type="title"/>
          </p:nvPr>
        </p:nvSpPr>
        <p:spPr>
          <a:xfrm>
            <a:off x="236365" y="451556"/>
            <a:ext cx="11701463" cy="754456"/>
          </a:xfrm>
        </p:spPr>
        <p:txBody>
          <a:bodyPr>
            <a:normAutofit/>
          </a:bodyPr>
          <a:lstStyle/>
          <a:p>
            <a:r>
              <a:rPr lang="en-NO" sz="3600" dirty="0">
                <a:solidFill>
                  <a:srgbClr val="92D050"/>
                </a:solidFill>
              </a:rPr>
              <a:t>tema for presentasjonen (UiO Kjernefasilitet)</a:t>
            </a:r>
          </a:p>
        </p:txBody>
      </p:sp>
      <p:sp>
        <p:nvSpPr>
          <p:cNvPr id="3" name="Content Placeholder 2">
            <a:extLst>
              <a:ext uri="{FF2B5EF4-FFF2-40B4-BE49-F238E27FC236}">
                <a16:creationId xmlns:a16="http://schemas.microsoft.com/office/drawing/2014/main" id="{5CC1D4E3-8FAB-13F3-A501-7051D9ADF53E}"/>
              </a:ext>
            </a:extLst>
          </p:cNvPr>
          <p:cNvSpPr>
            <a:spLocks noGrp="1"/>
          </p:cNvSpPr>
          <p:nvPr>
            <p:ph idx="1"/>
          </p:nvPr>
        </p:nvSpPr>
        <p:spPr>
          <a:xfrm>
            <a:off x="237010" y="1365956"/>
            <a:ext cx="11698287" cy="4620234"/>
          </a:xfrm>
        </p:spPr>
        <p:txBody>
          <a:bodyPr>
            <a:normAutofit lnSpcReduction="10000"/>
          </a:bodyPr>
          <a:lstStyle/>
          <a:p>
            <a:pPr marL="0" indent="0">
              <a:buNone/>
            </a:pPr>
            <a:r>
              <a:rPr lang="nb-NO" sz="2800">
                <a:solidFill>
                  <a:schemeClr val="bg1"/>
                </a:solidFill>
                <a:effectLst/>
                <a:latin typeface="Helvetica" pitchFamily="2" charset="0"/>
              </a:rPr>
              <a:t>Fagrådet ønsker en 10 min presentasjon med fokus på følgende:</a:t>
            </a:r>
            <a:endParaRPr lang="nb-NO" sz="2800">
              <a:solidFill>
                <a:schemeClr val="bg1"/>
              </a:solidFill>
              <a:latin typeface="Helvetica" pitchFamily="2" charset="0"/>
            </a:endParaRPr>
          </a:p>
          <a:p>
            <a:r>
              <a:rPr lang="nb-NO" sz="2800">
                <a:solidFill>
                  <a:schemeClr val="bg1"/>
                </a:solidFill>
                <a:effectLst/>
                <a:latin typeface="Helvetica" pitchFamily="2" charset="0"/>
              </a:rPr>
              <a:t>En kort sammenfatning av </a:t>
            </a:r>
            <a:r>
              <a:rPr lang="nb-NO" sz="2800">
                <a:solidFill>
                  <a:srgbClr val="FFFF00"/>
                </a:solidFill>
                <a:effectLst/>
                <a:latin typeface="Helvetica" pitchFamily="2" charset="0"/>
              </a:rPr>
              <a:t>hvilke</a:t>
            </a:r>
            <a:r>
              <a:rPr lang="nb-NO" sz="2800">
                <a:solidFill>
                  <a:schemeClr val="bg1"/>
                </a:solidFill>
                <a:effectLst/>
                <a:latin typeface="Helvetica" pitchFamily="2" charset="0"/>
              </a:rPr>
              <a:t> </a:t>
            </a:r>
            <a:r>
              <a:rPr lang="nb-NO" sz="2800">
                <a:solidFill>
                  <a:srgbClr val="FFFF00"/>
                </a:solidFill>
                <a:effectLst/>
                <a:latin typeface="Helvetica" pitchFamily="2" charset="0"/>
              </a:rPr>
              <a:t>tjenester</a:t>
            </a:r>
            <a:r>
              <a:rPr lang="nb-NO" sz="2800">
                <a:solidFill>
                  <a:schemeClr val="bg1"/>
                </a:solidFill>
                <a:effectLst/>
                <a:latin typeface="Helvetica" pitchFamily="2" charset="0"/>
              </a:rPr>
              <a:t> kjernefasiliteten </a:t>
            </a:r>
            <a:r>
              <a:rPr lang="nb-NO" sz="2800" i="1">
                <a:solidFill>
                  <a:schemeClr val="bg1"/>
                </a:solidFill>
                <a:effectLst/>
                <a:latin typeface="Helvetica" pitchFamily="2" charset="0"/>
              </a:rPr>
              <a:t>planlegger</a:t>
            </a:r>
            <a:r>
              <a:rPr lang="nb-NO" sz="2800">
                <a:solidFill>
                  <a:schemeClr val="bg1"/>
                </a:solidFill>
                <a:effectLst/>
                <a:latin typeface="Helvetica" pitchFamily="2" charset="0"/>
              </a:rPr>
              <a:t> å tilby (3-4 min). [allerede tilbyr]</a:t>
            </a:r>
            <a:endParaRPr lang="nb-NO" sz="2800">
              <a:solidFill>
                <a:schemeClr val="bg1"/>
              </a:solidFill>
              <a:latin typeface="Helvetica" pitchFamily="2" charset="0"/>
            </a:endParaRPr>
          </a:p>
          <a:p>
            <a:r>
              <a:rPr lang="nb-NO" sz="2800">
                <a:solidFill>
                  <a:schemeClr val="bg1"/>
                </a:solidFill>
                <a:effectLst/>
                <a:latin typeface="Helvetica" pitchFamily="2" charset="0"/>
              </a:rPr>
              <a:t>Forklar hvorfor fasiliteten faller inn under UiOs vedtatte </a:t>
            </a:r>
            <a:r>
              <a:rPr lang="nb-NO" sz="2800">
                <a:solidFill>
                  <a:srgbClr val="FFFF00"/>
                </a:solidFill>
                <a:effectLst/>
                <a:latin typeface="Helvetica" pitchFamily="2" charset="0"/>
              </a:rPr>
              <a:t>definisjon av en kjernefasilitet </a:t>
            </a:r>
            <a:r>
              <a:rPr lang="nb-NO" sz="2800">
                <a:solidFill>
                  <a:schemeClr val="bg1"/>
                </a:solidFill>
                <a:effectLst/>
                <a:latin typeface="Helvetica" pitchFamily="2" charset="0"/>
              </a:rPr>
              <a:t>(ca 3 min).</a:t>
            </a:r>
            <a:endParaRPr lang="nb-NO" sz="3200">
              <a:solidFill>
                <a:schemeClr val="bg1"/>
              </a:solidFill>
              <a:effectLst/>
            </a:endParaRPr>
          </a:p>
          <a:p>
            <a:r>
              <a:rPr lang="nb-NO" sz="2800">
                <a:solidFill>
                  <a:schemeClr val="bg1"/>
                </a:solidFill>
                <a:effectLst/>
                <a:latin typeface="Helvetica" pitchFamily="2" charset="0"/>
              </a:rPr>
              <a:t>Skisser forventet </a:t>
            </a:r>
            <a:r>
              <a:rPr lang="nb-NO" sz="2800">
                <a:solidFill>
                  <a:srgbClr val="FFFF00"/>
                </a:solidFill>
                <a:effectLst/>
                <a:latin typeface="Helvetica" pitchFamily="2" charset="0"/>
              </a:rPr>
              <a:t>brukerbase og nedslagsfelt </a:t>
            </a:r>
            <a:r>
              <a:rPr lang="nb-NO" sz="2800">
                <a:solidFill>
                  <a:schemeClr val="bg1"/>
                </a:solidFill>
                <a:effectLst/>
                <a:latin typeface="Helvetica" pitchFamily="2" charset="0"/>
              </a:rPr>
              <a:t>(2-3 min).</a:t>
            </a:r>
            <a:endParaRPr lang="nb-NO" sz="2800">
              <a:solidFill>
                <a:schemeClr val="bg1"/>
              </a:solidFill>
              <a:latin typeface="Helvetica" pitchFamily="2" charset="0"/>
            </a:endParaRPr>
          </a:p>
          <a:p>
            <a:r>
              <a:rPr lang="nb-NO" sz="2800">
                <a:solidFill>
                  <a:schemeClr val="bg1"/>
                </a:solidFill>
                <a:effectLst/>
                <a:latin typeface="Helvetica" pitchFamily="2" charset="0"/>
              </a:rPr>
              <a:t>Hvilken </a:t>
            </a:r>
            <a:r>
              <a:rPr lang="nb-NO" sz="2800">
                <a:solidFill>
                  <a:srgbClr val="FFFF00"/>
                </a:solidFill>
                <a:effectLst/>
                <a:latin typeface="Helvetica" pitchFamily="2" charset="0"/>
              </a:rPr>
              <a:t>gevinst</a:t>
            </a:r>
            <a:r>
              <a:rPr lang="nb-NO" sz="2800">
                <a:solidFill>
                  <a:schemeClr val="bg1"/>
                </a:solidFill>
                <a:effectLst/>
                <a:latin typeface="Helvetica" pitchFamily="2" charset="0"/>
              </a:rPr>
              <a:t> ser man for seg av å få status som UiO-kjernefasilitet?</a:t>
            </a:r>
          </a:p>
          <a:p>
            <a:pPr marL="0" indent="0">
              <a:buNone/>
            </a:pPr>
            <a:endParaRPr lang="nb-NO" sz="2800">
              <a:solidFill>
                <a:schemeClr val="bg1"/>
              </a:solidFill>
              <a:effectLst/>
              <a:latin typeface="Helvetica" pitchFamily="2" charset="0"/>
            </a:endParaRPr>
          </a:p>
          <a:p>
            <a:pPr marL="0" indent="0">
              <a:buNone/>
            </a:pPr>
            <a:r>
              <a:rPr lang="nb-NO" sz="2800">
                <a:solidFill>
                  <a:schemeClr val="bg1"/>
                </a:solidFill>
                <a:effectLst/>
                <a:latin typeface="Helvetica" pitchFamily="2" charset="0"/>
              </a:rPr>
              <a:t>Resten av den avsatte tid vil benyttes til spørsmål og avklaringer som Fagrådet måtte ha behov for. </a:t>
            </a:r>
            <a:endParaRPr lang="nb-NO" sz="3200">
              <a:solidFill>
                <a:schemeClr val="bg1"/>
              </a:solidFill>
              <a:effectLst/>
            </a:endParaRPr>
          </a:p>
          <a:p>
            <a:endParaRPr lang="nb-NO" sz="3200">
              <a:solidFill>
                <a:schemeClr val="bg1"/>
              </a:solidFill>
            </a:endParaRPr>
          </a:p>
        </p:txBody>
      </p:sp>
      <p:sp>
        <p:nvSpPr>
          <p:cNvPr id="4" name="Footer Placeholder 3">
            <a:extLst>
              <a:ext uri="{FF2B5EF4-FFF2-40B4-BE49-F238E27FC236}">
                <a16:creationId xmlns:a16="http://schemas.microsoft.com/office/drawing/2014/main" id="{1E5BFE40-5CB9-524B-7059-838D71701089}"/>
              </a:ext>
            </a:extLst>
          </p:cNvPr>
          <p:cNvSpPr>
            <a:spLocks noGrp="1"/>
          </p:cNvSpPr>
          <p:nvPr>
            <p:ph type="ftr" sz="quarter" idx="10"/>
          </p:nvPr>
        </p:nvSpPr>
        <p:spPr/>
        <p:txBody>
          <a:bodyPr/>
          <a:lstStyle/>
          <a:p>
            <a:r>
              <a:rPr lang="en-GB" dirty="0">
                <a:solidFill>
                  <a:schemeClr val="bg1"/>
                </a:solidFill>
              </a:rPr>
              <a:t>https://</a:t>
            </a:r>
            <a:r>
              <a:rPr lang="en-GB" dirty="0" err="1">
                <a:solidFill>
                  <a:schemeClr val="bg1"/>
                </a:solidFill>
              </a:rPr>
              <a:t>www.uio.no</a:t>
            </a:r>
            <a:r>
              <a:rPr lang="en-GB" dirty="0">
                <a:solidFill>
                  <a:schemeClr val="bg1"/>
                </a:solidFill>
              </a:rPr>
              <a:t>/for-</a:t>
            </a:r>
            <a:r>
              <a:rPr lang="en-GB" dirty="0" err="1">
                <a:solidFill>
                  <a:schemeClr val="bg1"/>
                </a:solidFill>
              </a:rPr>
              <a:t>ansatte</a:t>
            </a:r>
            <a:r>
              <a:rPr lang="en-GB" dirty="0">
                <a:solidFill>
                  <a:schemeClr val="bg1"/>
                </a:solidFill>
              </a:rPr>
              <a:t>/</a:t>
            </a:r>
            <a:r>
              <a:rPr lang="en-GB" dirty="0" err="1">
                <a:solidFill>
                  <a:schemeClr val="bg1"/>
                </a:solidFill>
              </a:rPr>
              <a:t>nettverk-moter</a:t>
            </a:r>
            <a:r>
              <a:rPr lang="en-GB" dirty="0">
                <a:solidFill>
                  <a:schemeClr val="bg1"/>
                </a:solidFill>
              </a:rPr>
              <a:t>/</a:t>
            </a:r>
            <a:r>
              <a:rPr lang="en-GB" dirty="0" err="1">
                <a:solidFill>
                  <a:schemeClr val="bg1"/>
                </a:solidFill>
              </a:rPr>
              <a:t>fellesadm</a:t>
            </a:r>
            <a:r>
              <a:rPr lang="en-GB" dirty="0">
                <a:solidFill>
                  <a:schemeClr val="bg1"/>
                </a:solidFill>
              </a:rPr>
              <a:t>/</a:t>
            </a:r>
            <a:r>
              <a:rPr lang="en-GB" dirty="0" err="1">
                <a:solidFill>
                  <a:schemeClr val="bg1"/>
                </a:solidFill>
              </a:rPr>
              <a:t>forskningsinfrastruktur</a:t>
            </a:r>
            <a:r>
              <a:rPr lang="en-GB" dirty="0">
                <a:solidFill>
                  <a:schemeClr val="bg1"/>
                </a:solidFill>
              </a:rPr>
              <a:t>/</a:t>
            </a:r>
            <a:r>
              <a:rPr lang="en-GB" dirty="0" err="1">
                <a:solidFill>
                  <a:schemeClr val="bg1"/>
                </a:solidFill>
              </a:rPr>
              <a:t>kjernefasiliteter</a:t>
            </a:r>
            <a:r>
              <a:rPr lang="en-GB" dirty="0">
                <a:solidFill>
                  <a:schemeClr val="bg1"/>
                </a:solidFill>
              </a:rPr>
              <a:t>/</a:t>
            </a:r>
          </a:p>
        </p:txBody>
      </p:sp>
    </p:spTree>
    <p:extLst>
      <p:ext uri="{BB962C8B-B14F-4D97-AF65-F5344CB8AC3E}">
        <p14:creationId xmlns:p14="http://schemas.microsoft.com/office/powerpoint/2010/main" val="2095284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4DEBB7E-F76D-8247-9211-937BC0F3C965}"/>
              </a:ext>
            </a:extLst>
          </p:cNvPr>
          <p:cNvPicPr>
            <a:picLocks noChangeAspect="1"/>
          </p:cNvPicPr>
          <p:nvPr/>
        </p:nvPicPr>
        <p:blipFill>
          <a:blip r:embed="rId3">
            <a:duotone>
              <a:prstClr val="black"/>
              <a:schemeClr val="accent1">
                <a:tint val="45000"/>
                <a:satMod val="400000"/>
              </a:schemeClr>
            </a:duotone>
            <a:alphaModFix amt="46000"/>
            <a:extLst>
              <a:ext uri="{BEBA8EAE-BF5A-486C-A8C5-ECC9F3942E4B}">
                <a14:imgProps xmlns:a14="http://schemas.microsoft.com/office/drawing/2010/main">
                  <a14:imgLayer r:embed="rId4">
                    <a14:imgEffect>
                      <a14:colorTemperature colorTemp="6802"/>
                    </a14:imgEffect>
                    <a14:imgEffect>
                      <a14:saturation sat="400000"/>
                    </a14:imgEffect>
                    <a14:imgEffect>
                      <a14:brightnessContrast bright="-60000"/>
                    </a14:imgEffect>
                  </a14:imgLayer>
                </a14:imgProps>
              </a:ext>
            </a:extLst>
          </a:blip>
          <a:stretch>
            <a:fillRect/>
          </a:stretch>
        </p:blipFill>
        <p:spPr>
          <a:xfrm>
            <a:off x="0" y="8467"/>
            <a:ext cx="3901440" cy="6841067"/>
          </a:xfrm>
          <a:prstGeom prst="rect">
            <a:avLst/>
          </a:prstGeom>
          <a:effectLst/>
        </p:spPr>
      </p:pic>
      <p:sp>
        <p:nvSpPr>
          <p:cNvPr id="13" name="Title 1">
            <a:extLst>
              <a:ext uri="{FF2B5EF4-FFF2-40B4-BE49-F238E27FC236}">
                <a16:creationId xmlns:a16="http://schemas.microsoft.com/office/drawing/2014/main" id="{EAE03951-D970-0543-8A0F-B15A5AC7301B}"/>
              </a:ext>
            </a:extLst>
          </p:cNvPr>
          <p:cNvSpPr>
            <a:spLocks noGrp="1"/>
          </p:cNvSpPr>
          <p:nvPr>
            <p:ph type="title"/>
          </p:nvPr>
        </p:nvSpPr>
        <p:spPr>
          <a:xfrm>
            <a:off x="908858" y="508469"/>
            <a:ext cx="3241705" cy="674607"/>
          </a:xfrm>
        </p:spPr>
        <p:txBody>
          <a:bodyPr>
            <a:normAutofit/>
          </a:bodyPr>
          <a:lstStyle/>
          <a:p>
            <a:r>
              <a:rPr lang="en-US" sz="3733" dirty="0">
                <a:solidFill>
                  <a:srgbClr val="92D050"/>
                </a:solidFill>
              </a:rPr>
              <a:t>Node board</a:t>
            </a:r>
          </a:p>
        </p:txBody>
      </p:sp>
      <p:pic>
        <p:nvPicPr>
          <p:cNvPr id="18" name="Picture 17" descr="Research Council of Norway copy.png">
            <a:extLst>
              <a:ext uri="{FF2B5EF4-FFF2-40B4-BE49-F238E27FC236}">
                <a16:creationId xmlns:a16="http://schemas.microsoft.com/office/drawing/2014/main" id="{1A6A1F6D-B228-CA47-9927-46BE371D7C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55778" y="8399647"/>
            <a:ext cx="728785" cy="634589"/>
          </a:xfrm>
          <a:prstGeom prst="rect">
            <a:avLst/>
          </a:prstGeom>
        </p:spPr>
      </p:pic>
      <p:sp>
        <p:nvSpPr>
          <p:cNvPr id="2" name="Content Placeholder 1">
            <a:extLst>
              <a:ext uri="{FF2B5EF4-FFF2-40B4-BE49-F238E27FC236}">
                <a16:creationId xmlns:a16="http://schemas.microsoft.com/office/drawing/2014/main" id="{98466C97-E484-2F5E-23C1-3C6958A92DF5}"/>
              </a:ext>
            </a:extLst>
          </p:cNvPr>
          <p:cNvSpPr>
            <a:spLocks noGrp="1"/>
          </p:cNvSpPr>
          <p:nvPr>
            <p:ph idx="1"/>
          </p:nvPr>
        </p:nvSpPr>
        <p:spPr>
          <a:xfrm>
            <a:off x="908858" y="1986843"/>
            <a:ext cx="6846609" cy="3623735"/>
          </a:xfrm>
        </p:spPr>
        <p:txBody>
          <a:bodyPr>
            <a:normAutofit/>
          </a:bodyPr>
          <a:lstStyle/>
          <a:p>
            <a:r>
              <a:rPr lang="en-NO" sz="2400" dirty="0">
                <a:solidFill>
                  <a:srgbClr val="FFFF00"/>
                </a:solidFill>
              </a:rPr>
              <a:t>Hugo de Boer, UiO, Oslo – </a:t>
            </a:r>
            <a:r>
              <a:rPr lang="en-NO" sz="2400" i="1" dirty="0">
                <a:solidFill>
                  <a:srgbClr val="FFFF00"/>
                </a:solidFill>
              </a:rPr>
              <a:t>Head of delegation</a:t>
            </a:r>
          </a:p>
          <a:p>
            <a:r>
              <a:rPr lang="en-NO" sz="2400" dirty="0">
                <a:solidFill>
                  <a:schemeClr val="bg1"/>
                </a:solidFill>
              </a:rPr>
              <a:t>Arild Lindgaard, NBIC, Trondheim</a:t>
            </a:r>
          </a:p>
          <a:p>
            <a:r>
              <a:rPr lang="en-NO" sz="2400" dirty="0">
                <a:solidFill>
                  <a:schemeClr val="bg1"/>
                </a:solidFill>
              </a:rPr>
              <a:t>Ingrid E. Mathisen, NTNU, Trondheim</a:t>
            </a:r>
          </a:p>
          <a:p>
            <a:r>
              <a:rPr lang="en-NO" sz="2400" dirty="0">
                <a:solidFill>
                  <a:schemeClr val="bg1"/>
                </a:solidFill>
              </a:rPr>
              <a:t>Geir Rudolfsen, UiT, Tromsø</a:t>
            </a:r>
          </a:p>
          <a:p>
            <a:r>
              <a:rPr lang="en-NO" sz="2400" dirty="0">
                <a:solidFill>
                  <a:schemeClr val="bg1"/>
                </a:solidFill>
              </a:rPr>
              <a:t>Jenny Smedmark, UiB, Bergen</a:t>
            </a:r>
          </a:p>
          <a:p>
            <a:r>
              <a:rPr lang="en-NO" sz="2400" dirty="0">
                <a:solidFill>
                  <a:schemeClr val="bg1"/>
                </a:solidFill>
              </a:rPr>
              <a:t>Erlend Birkeland, NINA, Trondheim</a:t>
            </a:r>
          </a:p>
          <a:p>
            <a:r>
              <a:rPr lang="en-NO" sz="2400" i="1" dirty="0">
                <a:solidFill>
                  <a:srgbClr val="92D050"/>
                </a:solidFill>
              </a:rPr>
              <a:t>Appox. 2 (virtual) node board meeting each year</a:t>
            </a:r>
          </a:p>
        </p:txBody>
      </p:sp>
      <p:pic>
        <p:nvPicPr>
          <p:cNvPr id="5" name="Picture 4" descr="A picture containing human face, person, forehead, chin&#10;&#10;Description automatically generated">
            <a:extLst>
              <a:ext uri="{FF2B5EF4-FFF2-40B4-BE49-F238E27FC236}">
                <a16:creationId xmlns:a16="http://schemas.microsoft.com/office/drawing/2014/main" id="{7D008070-3F5B-DF9A-DA52-9FA7EFCCAEFC}"/>
              </a:ext>
            </a:extLst>
          </p:cNvPr>
          <p:cNvPicPr>
            <a:picLocks noChangeAspect="1"/>
          </p:cNvPicPr>
          <p:nvPr/>
        </p:nvPicPr>
        <p:blipFill>
          <a:blip r:embed="rId6"/>
          <a:stretch>
            <a:fillRect/>
          </a:stretch>
        </p:blipFill>
        <p:spPr>
          <a:xfrm>
            <a:off x="9327378" y="1661114"/>
            <a:ext cx="1108688" cy="110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erson in a suit&#10;&#10;Description automatically generated with low confidence">
            <a:extLst>
              <a:ext uri="{FF2B5EF4-FFF2-40B4-BE49-F238E27FC236}">
                <a16:creationId xmlns:a16="http://schemas.microsoft.com/office/drawing/2014/main" id="{B9274B30-C25C-83BD-8458-FABBB8C5E568}"/>
              </a:ext>
            </a:extLst>
          </p:cNvPr>
          <p:cNvPicPr>
            <a:picLocks noChangeAspect="1"/>
          </p:cNvPicPr>
          <p:nvPr/>
        </p:nvPicPr>
        <p:blipFill>
          <a:blip r:embed="rId7"/>
          <a:stretch>
            <a:fillRect/>
          </a:stretch>
        </p:blipFill>
        <p:spPr>
          <a:xfrm>
            <a:off x="7912250" y="1596043"/>
            <a:ext cx="1177485" cy="1177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erson with a goatee&#10;&#10;Description automatically generated with low confidence">
            <a:extLst>
              <a:ext uri="{FF2B5EF4-FFF2-40B4-BE49-F238E27FC236}">
                <a16:creationId xmlns:a16="http://schemas.microsoft.com/office/drawing/2014/main" id="{98E82AC6-EC6B-FB1B-2787-B1E25173325E}"/>
              </a:ext>
            </a:extLst>
          </p:cNvPr>
          <p:cNvPicPr>
            <a:picLocks noChangeAspect="1"/>
          </p:cNvPicPr>
          <p:nvPr/>
        </p:nvPicPr>
        <p:blipFill>
          <a:blip r:embed="rId8"/>
          <a:stretch>
            <a:fillRect/>
          </a:stretch>
        </p:blipFill>
        <p:spPr>
          <a:xfrm>
            <a:off x="9327379" y="4338139"/>
            <a:ext cx="1108687" cy="1108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person smiling for the camera&#10;&#10;Description automatically generated with low confidence">
            <a:extLst>
              <a:ext uri="{FF2B5EF4-FFF2-40B4-BE49-F238E27FC236}">
                <a16:creationId xmlns:a16="http://schemas.microsoft.com/office/drawing/2014/main" id="{7B57D86A-9387-E107-D050-B521696D25FB}"/>
              </a:ext>
            </a:extLst>
          </p:cNvPr>
          <p:cNvPicPr>
            <a:picLocks noChangeAspect="1"/>
          </p:cNvPicPr>
          <p:nvPr/>
        </p:nvPicPr>
        <p:blipFill>
          <a:blip r:embed="rId9"/>
          <a:stretch>
            <a:fillRect/>
          </a:stretch>
        </p:blipFill>
        <p:spPr>
          <a:xfrm>
            <a:off x="7933085" y="4338137"/>
            <a:ext cx="1108688" cy="110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 person wearing glasses and smiling&#10;&#10;Description automatically generated with low confidence">
            <a:extLst>
              <a:ext uri="{FF2B5EF4-FFF2-40B4-BE49-F238E27FC236}">
                <a16:creationId xmlns:a16="http://schemas.microsoft.com/office/drawing/2014/main" id="{126DD64E-B0DA-BAA7-E82A-E8FB3A6EA8C2}"/>
              </a:ext>
            </a:extLst>
          </p:cNvPr>
          <p:cNvPicPr>
            <a:picLocks noChangeAspect="1"/>
          </p:cNvPicPr>
          <p:nvPr/>
        </p:nvPicPr>
        <p:blipFill>
          <a:blip r:embed="rId10"/>
          <a:stretch>
            <a:fillRect/>
          </a:stretch>
        </p:blipFill>
        <p:spPr>
          <a:xfrm>
            <a:off x="7933085" y="2983123"/>
            <a:ext cx="1108687" cy="1108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descr="A person wearing glasses and a pink shirt&#10;&#10;Description automatically generated with low confidence">
            <a:extLst>
              <a:ext uri="{FF2B5EF4-FFF2-40B4-BE49-F238E27FC236}">
                <a16:creationId xmlns:a16="http://schemas.microsoft.com/office/drawing/2014/main" id="{608DC0A5-3271-FBCD-02BE-0BE45569C7C5}"/>
              </a:ext>
            </a:extLst>
          </p:cNvPr>
          <p:cNvPicPr>
            <a:picLocks noChangeAspect="1"/>
          </p:cNvPicPr>
          <p:nvPr/>
        </p:nvPicPr>
        <p:blipFill>
          <a:blip r:embed="rId11"/>
          <a:stretch>
            <a:fillRect/>
          </a:stretch>
        </p:blipFill>
        <p:spPr>
          <a:xfrm>
            <a:off x="9327379" y="3004162"/>
            <a:ext cx="1108687" cy="1108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descr="UiO transp.png">
            <a:extLst>
              <a:ext uri="{FF2B5EF4-FFF2-40B4-BE49-F238E27FC236}">
                <a16:creationId xmlns:a16="http://schemas.microsoft.com/office/drawing/2014/main" id="{57AB156A-9E90-DF22-BD00-3F4673FE702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50399" y="448018"/>
            <a:ext cx="664413" cy="664413"/>
          </a:xfrm>
          <a:prstGeom prst="rect">
            <a:avLst/>
          </a:prstGeom>
        </p:spPr>
      </p:pic>
      <p:pic>
        <p:nvPicPr>
          <p:cNvPr id="32" name="Picture 31" descr="-1.png">
            <a:extLst>
              <a:ext uri="{FF2B5EF4-FFF2-40B4-BE49-F238E27FC236}">
                <a16:creationId xmlns:a16="http://schemas.microsoft.com/office/drawing/2014/main" id="{461178E3-AD29-A3B7-BB9E-4F2D5CF5291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33974" y="448018"/>
            <a:ext cx="664413" cy="664413"/>
          </a:xfrm>
          <a:prstGeom prst="rect">
            <a:avLst/>
          </a:prstGeom>
        </p:spPr>
      </p:pic>
      <p:pic>
        <p:nvPicPr>
          <p:cNvPr id="34" name="Picture 33">
            <a:extLst>
              <a:ext uri="{FF2B5EF4-FFF2-40B4-BE49-F238E27FC236}">
                <a16:creationId xmlns:a16="http://schemas.microsoft.com/office/drawing/2014/main" id="{9D626AB9-4095-79CD-DC79-3955706B9F03}"/>
              </a:ext>
            </a:extLst>
          </p:cNvPr>
          <p:cNvPicPr>
            <a:picLocks noChangeAspect="1"/>
          </p:cNvPicPr>
          <p:nvPr/>
        </p:nvPicPr>
        <p:blipFill>
          <a:blip r:embed="rId14"/>
          <a:stretch>
            <a:fillRect/>
          </a:stretch>
        </p:blipFill>
        <p:spPr>
          <a:xfrm>
            <a:off x="7434851" y="442797"/>
            <a:ext cx="615951" cy="629268"/>
          </a:xfrm>
          <a:prstGeom prst="rect">
            <a:avLst/>
          </a:prstGeom>
          <a:effectLst>
            <a:glow rad="63500">
              <a:schemeClr val="bg1">
                <a:lumMod val="95000"/>
                <a:alpha val="40000"/>
              </a:schemeClr>
            </a:glow>
          </a:effectLst>
        </p:spPr>
      </p:pic>
      <p:pic>
        <p:nvPicPr>
          <p:cNvPr id="35" name="Picture 34" descr="A picture containing bird, emblem, symbol, logo&#10;&#10;Description automatically generated">
            <a:extLst>
              <a:ext uri="{FF2B5EF4-FFF2-40B4-BE49-F238E27FC236}">
                <a16:creationId xmlns:a16="http://schemas.microsoft.com/office/drawing/2014/main" id="{1A362BFE-26CF-7923-B072-3B9AED848A6E}"/>
              </a:ext>
            </a:extLst>
          </p:cNvPr>
          <p:cNvPicPr>
            <a:picLocks noChangeAspect="1"/>
          </p:cNvPicPr>
          <p:nvPr/>
        </p:nvPicPr>
        <p:blipFill>
          <a:blip r:embed="rId15"/>
          <a:stretch>
            <a:fillRect/>
          </a:stretch>
        </p:blipFill>
        <p:spPr>
          <a:xfrm>
            <a:off x="9239289" y="436214"/>
            <a:ext cx="761864" cy="761864"/>
          </a:xfrm>
          <a:prstGeom prst="rect">
            <a:avLst/>
          </a:prstGeom>
        </p:spPr>
      </p:pic>
      <p:pic>
        <p:nvPicPr>
          <p:cNvPr id="36" name="Picture 35">
            <a:extLst>
              <a:ext uri="{FF2B5EF4-FFF2-40B4-BE49-F238E27FC236}">
                <a16:creationId xmlns:a16="http://schemas.microsoft.com/office/drawing/2014/main" id="{AEF151F3-0052-A01B-16C7-B99ED62582BB}"/>
              </a:ext>
            </a:extLst>
          </p:cNvPr>
          <p:cNvPicPr>
            <a:picLocks noChangeAspect="1"/>
          </p:cNvPicPr>
          <p:nvPr/>
        </p:nvPicPr>
        <p:blipFill>
          <a:blip r:embed="rId16"/>
          <a:stretch>
            <a:fillRect/>
          </a:stretch>
        </p:blipFill>
        <p:spPr>
          <a:xfrm>
            <a:off x="10217548" y="518338"/>
            <a:ext cx="605445" cy="594093"/>
          </a:xfrm>
          <a:prstGeom prst="rect">
            <a:avLst/>
          </a:prstGeom>
        </p:spPr>
      </p:pic>
      <p:pic>
        <p:nvPicPr>
          <p:cNvPr id="37" name="Picture 36" descr="A picture containing text, font, symbol, logo&#10;&#10;Description automatically generated">
            <a:extLst>
              <a:ext uri="{FF2B5EF4-FFF2-40B4-BE49-F238E27FC236}">
                <a16:creationId xmlns:a16="http://schemas.microsoft.com/office/drawing/2014/main" id="{7323F27E-7259-B7DE-9986-2C4C0CC5E194}"/>
              </a:ext>
            </a:extLst>
          </p:cNvPr>
          <p:cNvPicPr>
            <a:picLocks noChangeAspect="1"/>
          </p:cNvPicPr>
          <p:nvPr/>
        </p:nvPicPr>
        <p:blipFill>
          <a:blip r:embed="rId17"/>
          <a:stretch>
            <a:fillRect/>
          </a:stretch>
        </p:blipFill>
        <p:spPr>
          <a:xfrm>
            <a:off x="11108371" y="523472"/>
            <a:ext cx="696653" cy="674607"/>
          </a:xfrm>
          <a:prstGeom prst="rect">
            <a:avLst/>
          </a:prstGeom>
        </p:spPr>
      </p:pic>
      <p:pic>
        <p:nvPicPr>
          <p:cNvPr id="3" name="Picture 2" descr="GBIF_NO_logo.png">
            <a:extLst>
              <a:ext uri="{FF2B5EF4-FFF2-40B4-BE49-F238E27FC236}">
                <a16:creationId xmlns:a16="http://schemas.microsoft.com/office/drawing/2014/main" id="{CD962A94-AD1F-07CD-DA68-89C8BBE090EA}"/>
              </a:ext>
            </a:extLst>
          </p:cNvPr>
          <p:cNvPicPr>
            <a:picLocks noChangeAspect="1"/>
          </p:cNvPicPr>
          <p:nvPr/>
        </p:nvPicPr>
        <p:blipFill>
          <a:blip r:embed="rId18" cstate="screen">
            <a:grayscl/>
            <a:extLst>
              <a:ext uri="{BEBA8EAE-BF5A-486C-A8C5-ECC9F3942E4B}">
                <a14:imgProps xmlns:a14="http://schemas.microsoft.com/office/drawing/2010/main">
                  <a14:imgLayer r:embed="rId19">
                    <a14:imgEffect>
                      <a14:colorTemperature colorTemp="4700"/>
                    </a14:imgEffect>
                    <a14:imgEffect>
                      <a14:saturation sat="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4361502" y="518338"/>
            <a:ext cx="1811172" cy="578393"/>
          </a:xfrm>
          <a:prstGeom prst="rect">
            <a:avLst/>
          </a:prstGeom>
        </p:spPr>
      </p:pic>
    </p:spTree>
    <p:extLst>
      <p:ext uri="{BB962C8B-B14F-4D97-AF65-F5344CB8AC3E}">
        <p14:creationId xmlns:p14="http://schemas.microsoft.com/office/powerpoint/2010/main" val="177403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4DEBB7E-F76D-8247-9211-937BC0F3C965}"/>
              </a:ext>
            </a:extLst>
          </p:cNvPr>
          <p:cNvPicPr>
            <a:picLocks noChangeAspect="1"/>
          </p:cNvPicPr>
          <p:nvPr/>
        </p:nvPicPr>
        <p:blipFill>
          <a:blip r:embed="rId3">
            <a:duotone>
              <a:prstClr val="black"/>
              <a:schemeClr val="accent1">
                <a:tint val="45000"/>
                <a:satMod val="400000"/>
              </a:schemeClr>
            </a:duotone>
            <a:alphaModFix amt="46000"/>
            <a:extLst>
              <a:ext uri="{BEBA8EAE-BF5A-486C-A8C5-ECC9F3942E4B}">
                <a14:imgProps xmlns:a14="http://schemas.microsoft.com/office/drawing/2010/main">
                  <a14:imgLayer r:embed="rId4">
                    <a14:imgEffect>
                      <a14:colorTemperature colorTemp="6802"/>
                    </a14:imgEffect>
                    <a14:imgEffect>
                      <a14:saturation sat="400000"/>
                    </a14:imgEffect>
                    <a14:imgEffect>
                      <a14:brightnessContrast bright="-60000"/>
                    </a14:imgEffect>
                  </a14:imgLayer>
                </a14:imgProps>
              </a:ext>
            </a:extLst>
          </a:blip>
          <a:stretch>
            <a:fillRect/>
          </a:stretch>
        </p:blipFill>
        <p:spPr>
          <a:xfrm>
            <a:off x="0" y="8467"/>
            <a:ext cx="3901440" cy="6841067"/>
          </a:xfrm>
          <a:prstGeom prst="rect">
            <a:avLst/>
          </a:prstGeom>
          <a:effectLst/>
        </p:spPr>
      </p:pic>
      <p:pic>
        <p:nvPicPr>
          <p:cNvPr id="11" name="Picture 10" descr="GBIF_NO_logo.png">
            <a:extLst>
              <a:ext uri="{FF2B5EF4-FFF2-40B4-BE49-F238E27FC236}">
                <a16:creationId xmlns:a16="http://schemas.microsoft.com/office/drawing/2014/main" id="{FD4082C9-C545-9C4F-9EE7-C43AD16E3D61}"/>
              </a:ext>
            </a:extLst>
          </p:cNvPr>
          <p:cNvPicPr>
            <a:picLocks noChangeAspect="1"/>
          </p:cNvPicPr>
          <p:nvPr/>
        </p:nvPicPr>
        <p:blipFill>
          <a:blip r:embed="rId5" cstate="screen">
            <a:grayscl/>
            <a:extLst>
              <a:ext uri="{BEBA8EAE-BF5A-486C-A8C5-ECC9F3942E4B}">
                <a14:imgProps xmlns:a14="http://schemas.microsoft.com/office/drawing/2010/main">
                  <a14:imgLayer r:embed="rId6">
                    <a14:imgEffect>
                      <a14:colorTemperature colorTemp="4700"/>
                    </a14:imgEffect>
                    <a14:imgEffect>
                      <a14:saturation sat="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4486807" y="373618"/>
            <a:ext cx="1811172" cy="578393"/>
          </a:xfrm>
          <a:prstGeom prst="rect">
            <a:avLst/>
          </a:prstGeom>
        </p:spPr>
      </p:pic>
      <p:sp>
        <p:nvSpPr>
          <p:cNvPr id="13" name="Title 1">
            <a:extLst>
              <a:ext uri="{FF2B5EF4-FFF2-40B4-BE49-F238E27FC236}">
                <a16:creationId xmlns:a16="http://schemas.microsoft.com/office/drawing/2014/main" id="{EAE03951-D970-0543-8A0F-B15A5AC7301B}"/>
              </a:ext>
            </a:extLst>
          </p:cNvPr>
          <p:cNvSpPr>
            <a:spLocks noGrp="1"/>
          </p:cNvSpPr>
          <p:nvPr>
            <p:ph type="title"/>
          </p:nvPr>
        </p:nvSpPr>
        <p:spPr>
          <a:xfrm>
            <a:off x="777699" y="351989"/>
            <a:ext cx="3241705" cy="674607"/>
          </a:xfrm>
        </p:spPr>
        <p:txBody>
          <a:bodyPr>
            <a:normAutofit/>
          </a:bodyPr>
          <a:lstStyle/>
          <a:p>
            <a:r>
              <a:rPr lang="en-US" sz="3733" dirty="0">
                <a:solidFill>
                  <a:srgbClr val="92D050"/>
                </a:solidFill>
              </a:rPr>
              <a:t>Node staff</a:t>
            </a:r>
          </a:p>
        </p:txBody>
      </p:sp>
      <p:pic>
        <p:nvPicPr>
          <p:cNvPr id="15" name="Picture 14" descr="Dag Endresen, NHM UiO cut.jpg">
            <a:hlinkClick r:id="rId7"/>
            <a:extLst>
              <a:ext uri="{FF2B5EF4-FFF2-40B4-BE49-F238E27FC236}">
                <a16:creationId xmlns:a16="http://schemas.microsoft.com/office/drawing/2014/main" id="{44997300-00C7-AB4A-A4B6-F1CF55DE0AB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40951" y="1268016"/>
            <a:ext cx="1016000" cy="1026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Research Council of Norway copy.png">
            <a:extLst>
              <a:ext uri="{FF2B5EF4-FFF2-40B4-BE49-F238E27FC236}">
                <a16:creationId xmlns:a16="http://schemas.microsoft.com/office/drawing/2014/main" id="{1A6A1F6D-B228-CA47-9927-46BE371D7C7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255778" y="8399647"/>
            <a:ext cx="728785" cy="634589"/>
          </a:xfrm>
          <a:prstGeom prst="rect">
            <a:avLst/>
          </a:prstGeom>
        </p:spPr>
      </p:pic>
      <p:pic>
        <p:nvPicPr>
          <p:cNvPr id="19" name="Picture 18" descr="UiO transp.png">
            <a:extLst>
              <a:ext uri="{FF2B5EF4-FFF2-40B4-BE49-F238E27FC236}">
                <a16:creationId xmlns:a16="http://schemas.microsoft.com/office/drawing/2014/main" id="{CE4AB68E-5F8B-4744-9E89-A7EE6132AA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82713" y="359089"/>
            <a:ext cx="580072" cy="580072"/>
          </a:xfrm>
          <a:prstGeom prst="rect">
            <a:avLst/>
          </a:prstGeom>
        </p:spPr>
      </p:pic>
      <p:pic>
        <p:nvPicPr>
          <p:cNvPr id="20" name="Picture 19" descr="14fd3ceb-5e9a-3095-8888-b49c75c342e7.jpg">
            <a:hlinkClick r:id="rId11"/>
            <a:extLst>
              <a:ext uri="{FF2B5EF4-FFF2-40B4-BE49-F238E27FC236}">
                <a16:creationId xmlns:a16="http://schemas.microsoft.com/office/drawing/2014/main" id="{C63CA033-657C-1348-9E07-B25279AC2B5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07638" y="2439891"/>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1.png">
            <a:extLst>
              <a:ext uri="{FF2B5EF4-FFF2-40B4-BE49-F238E27FC236}">
                <a16:creationId xmlns:a16="http://schemas.microsoft.com/office/drawing/2014/main" id="{93D0901E-FF1E-FB40-9829-18FB53E609F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49741" y="372779"/>
            <a:ext cx="580072" cy="580072"/>
          </a:xfrm>
          <a:prstGeom prst="rect">
            <a:avLst/>
          </a:prstGeom>
        </p:spPr>
      </p:pic>
      <p:pic>
        <p:nvPicPr>
          <p:cNvPr id="26" name="Picture 25">
            <a:extLst>
              <a:ext uri="{FF2B5EF4-FFF2-40B4-BE49-F238E27FC236}">
                <a16:creationId xmlns:a16="http://schemas.microsoft.com/office/drawing/2014/main" id="{0114620E-0982-1A45-AD2A-14B901B77DD9}"/>
              </a:ext>
            </a:extLst>
          </p:cNvPr>
          <p:cNvPicPr>
            <a:picLocks noChangeAspect="1"/>
          </p:cNvPicPr>
          <p:nvPr/>
        </p:nvPicPr>
        <p:blipFill>
          <a:blip r:embed="rId14"/>
          <a:stretch>
            <a:fillRect/>
          </a:stretch>
        </p:blipFill>
        <p:spPr>
          <a:xfrm>
            <a:off x="7995620" y="1247509"/>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Picture 32">
            <a:extLst>
              <a:ext uri="{FF2B5EF4-FFF2-40B4-BE49-F238E27FC236}">
                <a16:creationId xmlns:a16="http://schemas.microsoft.com/office/drawing/2014/main" id="{87E2B1C0-8985-8D46-AEF4-5E131EA4DA42}"/>
              </a:ext>
            </a:extLst>
          </p:cNvPr>
          <p:cNvPicPr>
            <a:picLocks noChangeAspect="1"/>
          </p:cNvPicPr>
          <p:nvPr/>
        </p:nvPicPr>
        <p:blipFill>
          <a:blip r:embed="rId15"/>
          <a:stretch>
            <a:fillRect/>
          </a:stretch>
        </p:blipFill>
        <p:spPr>
          <a:xfrm>
            <a:off x="7321530" y="351989"/>
            <a:ext cx="537761" cy="549388"/>
          </a:xfrm>
          <a:prstGeom prst="rect">
            <a:avLst/>
          </a:prstGeom>
          <a:effectLst>
            <a:glow rad="63500">
              <a:schemeClr val="bg1">
                <a:lumMod val="95000"/>
                <a:alpha val="40000"/>
              </a:schemeClr>
            </a:glow>
          </a:effectLst>
        </p:spPr>
      </p:pic>
      <p:sp>
        <p:nvSpPr>
          <p:cNvPr id="5" name="TextBox 4">
            <a:extLst>
              <a:ext uri="{FF2B5EF4-FFF2-40B4-BE49-F238E27FC236}">
                <a16:creationId xmlns:a16="http://schemas.microsoft.com/office/drawing/2014/main" id="{BF172F63-3616-135A-EC83-F5DC5DB150BD}"/>
              </a:ext>
            </a:extLst>
          </p:cNvPr>
          <p:cNvSpPr txBox="1"/>
          <p:nvPr/>
        </p:nvSpPr>
        <p:spPr>
          <a:xfrm>
            <a:off x="936558" y="1290594"/>
            <a:ext cx="5479385" cy="4524315"/>
          </a:xfrm>
          <a:prstGeom prst="rect">
            <a:avLst/>
          </a:prstGeom>
          <a:noFill/>
        </p:spPr>
        <p:txBody>
          <a:bodyPr wrap="none" rtlCol="0">
            <a:spAutoFit/>
          </a:bodyPr>
          <a:lstStyle/>
          <a:p>
            <a:r>
              <a:rPr lang="en-NO" dirty="0">
                <a:solidFill>
                  <a:srgbClr val="FFFF00"/>
                </a:solidFill>
              </a:rPr>
              <a:t>Dag Endresen, UiO Oslo – </a:t>
            </a:r>
            <a:r>
              <a:rPr lang="en-NO" i="1" dirty="0">
                <a:solidFill>
                  <a:srgbClr val="FFFF00"/>
                </a:solidFill>
              </a:rPr>
              <a:t>Node manager</a:t>
            </a:r>
          </a:p>
          <a:p>
            <a:r>
              <a:rPr lang="en-NO" dirty="0">
                <a:solidFill>
                  <a:schemeClr val="bg1"/>
                </a:solidFill>
              </a:rPr>
              <a:t>Rukaya Johaadien, UiO Oslo – Data manager</a:t>
            </a:r>
          </a:p>
          <a:p>
            <a:r>
              <a:rPr lang="en-NO" dirty="0">
                <a:solidFill>
                  <a:schemeClr val="bg1"/>
                </a:solidFill>
              </a:rPr>
              <a:t>Vidar Bakken, UiO Oslo – Data mobilization</a:t>
            </a:r>
          </a:p>
          <a:p>
            <a:r>
              <a:rPr lang="en-NO" dirty="0">
                <a:solidFill>
                  <a:schemeClr val="bg1"/>
                </a:solidFill>
              </a:rPr>
              <a:t>Michal Torma, UiO Oslo – Data steward</a:t>
            </a:r>
          </a:p>
          <a:p>
            <a:r>
              <a:rPr lang="en-NO" dirty="0">
                <a:solidFill>
                  <a:schemeClr val="bg1"/>
                </a:solidFill>
              </a:rPr>
              <a:t>Erik Kusch, UiO Oslo – BioDT</a:t>
            </a:r>
          </a:p>
          <a:p>
            <a:r>
              <a:rPr lang="en-NO" dirty="0">
                <a:solidFill>
                  <a:schemeClr val="bg1"/>
                </a:solidFill>
              </a:rPr>
              <a:t>Desalegn Gelete, UiO, Oslo – BioDT</a:t>
            </a:r>
          </a:p>
          <a:p>
            <a:r>
              <a:rPr lang="en-NO" dirty="0">
                <a:solidFill>
                  <a:schemeClr val="bg1"/>
                </a:solidFill>
              </a:rPr>
              <a:t>Knut Hovstad, NBIC, Trondheim – Data mobilization</a:t>
            </a:r>
          </a:p>
          <a:p>
            <a:r>
              <a:rPr lang="en-NO" dirty="0">
                <a:solidFill>
                  <a:schemeClr val="bg1"/>
                </a:solidFill>
              </a:rPr>
              <a:t>Stein Hoem, NBIC, Trondheim – IT Manager</a:t>
            </a:r>
          </a:p>
          <a:p>
            <a:r>
              <a:rPr lang="en-NO" dirty="0">
                <a:solidFill>
                  <a:schemeClr val="bg1"/>
                </a:solidFill>
              </a:rPr>
              <a:t>Anders Finstad, NTNU, Trondheim – Science</a:t>
            </a:r>
          </a:p>
          <a:p>
            <a:r>
              <a:rPr lang="en-NO" dirty="0">
                <a:solidFill>
                  <a:schemeClr val="bg1"/>
                </a:solidFill>
              </a:rPr>
              <a:t>Caitlin Mandeville, NTNU, Trondheim – Data use</a:t>
            </a:r>
          </a:p>
          <a:p>
            <a:r>
              <a:rPr lang="en-NO" dirty="0">
                <a:solidFill>
                  <a:schemeClr val="bg1"/>
                </a:solidFill>
              </a:rPr>
              <a:t>Beatrice Maria Trascau, NTNU, Trondheim</a:t>
            </a:r>
          </a:p>
          <a:p>
            <a:r>
              <a:rPr lang="en-NO" dirty="0">
                <a:solidFill>
                  <a:schemeClr val="bg1"/>
                </a:solidFill>
              </a:rPr>
              <a:t>Andreas Altenburger, UiT, Tromsø – Marine data</a:t>
            </a:r>
          </a:p>
          <a:p>
            <a:r>
              <a:rPr lang="en-NO" dirty="0">
                <a:solidFill>
                  <a:schemeClr val="bg1"/>
                </a:solidFill>
              </a:rPr>
              <a:t>Katrine Kongshavn, UiB, Bergen – Marine data</a:t>
            </a:r>
          </a:p>
          <a:p>
            <a:r>
              <a:rPr lang="en-NO" dirty="0">
                <a:solidFill>
                  <a:schemeClr val="bg1"/>
                </a:solidFill>
              </a:rPr>
              <a:t>Erlend Birkeland, NINA, Trondheim – Living Norway</a:t>
            </a:r>
          </a:p>
          <a:p>
            <a:r>
              <a:rPr lang="en-NO" dirty="0">
                <a:solidFill>
                  <a:schemeClr val="bg1"/>
                </a:solidFill>
              </a:rPr>
              <a:t>Roald Vang, NINA, Trondheim – IT Manager</a:t>
            </a:r>
          </a:p>
          <a:p>
            <a:r>
              <a:rPr lang="en-NO" i="1" dirty="0">
                <a:solidFill>
                  <a:srgbClr val="92D050"/>
                </a:solidFill>
              </a:rPr>
              <a:t>Regular bi-weekly (virtual) node meetings</a:t>
            </a:r>
          </a:p>
        </p:txBody>
      </p:sp>
      <p:pic>
        <p:nvPicPr>
          <p:cNvPr id="9" name="Picture 8" descr="A person wearing glasses and a tan sweater&#10;&#10;Description automatically generated with low confidence">
            <a:extLst>
              <a:ext uri="{FF2B5EF4-FFF2-40B4-BE49-F238E27FC236}">
                <a16:creationId xmlns:a16="http://schemas.microsoft.com/office/drawing/2014/main" id="{3F7C08E4-FAD9-BA8F-2CDC-48C3EBDCE761}"/>
              </a:ext>
            </a:extLst>
          </p:cNvPr>
          <p:cNvPicPr>
            <a:picLocks noChangeAspect="1"/>
          </p:cNvPicPr>
          <p:nvPr/>
        </p:nvPicPr>
        <p:blipFill>
          <a:blip r:embed="rId16"/>
          <a:stretch>
            <a:fillRect/>
          </a:stretch>
        </p:blipFill>
        <p:spPr>
          <a:xfrm>
            <a:off x="9217731" y="1273297"/>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descr="A picture containing bird, emblem, symbol, logo&#10;&#10;Description automatically generated">
            <a:extLst>
              <a:ext uri="{FF2B5EF4-FFF2-40B4-BE49-F238E27FC236}">
                <a16:creationId xmlns:a16="http://schemas.microsoft.com/office/drawing/2014/main" id="{02BE81CA-CDDE-75F9-81AB-FEF6B1F7350C}"/>
              </a:ext>
            </a:extLst>
          </p:cNvPr>
          <p:cNvPicPr>
            <a:picLocks noChangeAspect="1"/>
          </p:cNvPicPr>
          <p:nvPr/>
        </p:nvPicPr>
        <p:blipFill>
          <a:blip r:embed="rId17"/>
          <a:stretch>
            <a:fillRect/>
          </a:stretch>
        </p:blipFill>
        <p:spPr>
          <a:xfrm>
            <a:off x="9035647" y="322983"/>
            <a:ext cx="665152" cy="665152"/>
          </a:xfrm>
          <a:prstGeom prst="rect">
            <a:avLst/>
          </a:prstGeom>
        </p:spPr>
      </p:pic>
      <p:pic>
        <p:nvPicPr>
          <p:cNvPr id="32" name="Picture 31" descr="A person wearing glasses and a grey sweater&#10;&#10;Description automatically generated with medium confidence">
            <a:extLst>
              <a:ext uri="{FF2B5EF4-FFF2-40B4-BE49-F238E27FC236}">
                <a16:creationId xmlns:a16="http://schemas.microsoft.com/office/drawing/2014/main" id="{818E0BE7-FFDC-C68B-86BB-7BBAF712C272}"/>
              </a:ext>
            </a:extLst>
          </p:cNvPr>
          <p:cNvPicPr>
            <a:picLocks noChangeAspect="1"/>
          </p:cNvPicPr>
          <p:nvPr/>
        </p:nvPicPr>
        <p:blipFill>
          <a:blip r:embed="rId18"/>
          <a:stretch>
            <a:fillRect/>
          </a:stretch>
        </p:blipFill>
        <p:spPr>
          <a:xfrm>
            <a:off x="9217731" y="2467007"/>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descr="A person smiling in front of a wood wall&#10;&#10;Description automatically generated with low confidence">
            <a:extLst>
              <a:ext uri="{FF2B5EF4-FFF2-40B4-BE49-F238E27FC236}">
                <a16:creationId xmlns:a16="http://schemas.microsoft.com/office/drawing/2014/main" id="{55F0DED2-216F-D396-3286-A28ECE5CA61A}"/>
              </a:ext>
            </a:extLst>
          </p:cNvPr>
          <p:cNvPicPr>
            <a:picLocks noChangeAspect="1"/>
          </p:cNvPicPr>
          <p:nvPr/>
        </p:nvPicPr>
        <p:blipFill>
          <a:blip r:embed="rId19"/>
          <a:stretch>
            <a:fillRect/>
          </a:stretch>
        </p:blipFill>
        <p:spPr>
          <a:xfrm>
            <a:off x="6840952" y="3663026"/>
            <a:ext cx="1016001" cy="1016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descr="A person wearing a hood&#10;&#10;Description automatically generated with low confidence">
            <a:extLst>
              <a:ext uri="{FF2B5EF4-FFF2-40B4-BE49-F238E27FC236}">
                <a16:creationId xmlns:a16="http://schemas.microsoft.com/office/drawing/2014/main" id="{2AFED4BD-4ACE-8BD0-927C-EFAAF4503C47}"/>
              </a:ext>
            </a:extLst>
          </p:cNvPr>
          <p:cNvPicPr>
            <a:picLocks noChangeAspect="1"/>
          </p:cNvPicPr>
          <p:nvPr/>
        </p:nvPicPr>
        <p:blipFill>
          <a:blip r:embed="rId20"/>
          <a:stretch>
            <a:fillRect/>
          </a:stretch>
        </p:blipFill>
        <p:spPr>
          <a:xfrm>
            <a:off x="8017787" y="3663026"/>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Picture 38" descr="A person with glasses smiling&#10;&#10;Description automatically generated with low confidence">
            <a:extLst>
              <a:ext uri="{FF2B5EF4-FFF2-40B4-BE49-F238E27FC236}">
                <a16:creationId xmlns:a16="http://schemas.microsoft.com/office/drawing/2014/main" id="{9840DF6F-8B8A-0E46-4B10-86A4F3C65A45}"/>
              </a:ext>
            </a:extLst>
          </p:cNvPr>
          <p:cNvPicPr>
            <a:picLocks noChangeAspect="1"/>
          </p:cNvPicPr>
          <p:nvPr/>
        </p:nvPicPr>
        <p:blipFill>
          <a:blip r:embed="rId21"/>
          <a:stretch>
            <a:fillRect/>
          </a:stretch>
        </p:blipFill>
        <p:spPr>
          <a:xfrm>
            <a:off x="6840951" y="2467007"/>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40" descr="A picture containing human face, person, forehead, eyebrow&#10;&#10;Description automatically generated">
            <a:extLst>
              <a:ext uri="{FF2B5EF4-FFF2-40B4-BE49-F238E27FC236}">
                <a16:creationId xmlns:a16="http://schemas.microsoft.com/office/drawing/2014/main" id="{5A8F1596-54FF-D3B5-0366-54352EB3574C}"/>
              </a:ext>
            </a:extLst>
          </p:cNvPr>
          <p:cNvPicPr>
            <a:picLocks noChangeAspect="1"/>
          </p:cNvPicPr>
          <p:nvPr/>
        </p:nvPicPr>
        <p:blipFill>
          <a:blip r:embed="rId22"/>
          <a:stretch>
            <a:fillRect/>
          </a:stretch>
        </p:blipFill>
        <p:spPr>
          <a:xfrm>
            <a:off x="9194622" y="3663026"/>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descr="A person with a goatee and beard&#10;&#10;Description automatically generated with low confidence">
            <a:extLst>
              <a:ext uri="{FF2B5EF4-FFF2-40B4-BE49-F238E27FC236}">
                <a16:creationId xmlns:a16="http://schemas.microsoft.com/office/drawing/2014/main" id="{1B855645-F5C9-1A06-BE67-24BEBB2CF80C}"/>
              </a:ext>
            </a:extLst>
          </p:cNvPr>
          <p:cNvPicPr>
            <a:picLocks noChangeAspect="1"/>
          </p:cNvPicPr>
          <p:nvPr/>
        </p:nvPicPr>
        <p:blipFill>
          <a:blip r:embed="rId23"/>
          <a:stretch>
            <a:fillRect/>
          </a:stretch>
        </p:blipFill>
        <p:spPr>
          <a:xfrm>
            <a:off x="6840952" y="4851453"/>
            <a:ext cx="1026564" cy="1026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44" descr="A close-up of a person smiling&#10;&#10;Description automatically generated">
            <a:extLst>
              <a:ext uri="{FF2B5EF4-FFF2-40B4-BE49-F238E27FC236}">
                <a16:creationId xmlns:a16="http://schemas.microsoft.com/office/drawing/2014/main" id="{78F06344-A735-7293-4D41-4DB3F18F63DD}"/>
              </a:ext>
            </a:extLst>
          </p:cNvPr>
          <p:cNvPicPr>
            <a:picLocks noChangeAspect="1"/>
          </p:cNvPicPr>
          <p:nvPr/>
        </p:nvPicPr>
        <p:blipFill>
          <a:blip r:embed="rId24"/>
          <a:stretch>
            <a:fillRect/>
          </a:stretch>
        </p:blipFill>
        <p:spPr>
          <a:xfrm>
            <a:off x="8029246" y="4851453"/>
            <a:ext cx="1026564" cy="1026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descr="A person with a goatee&#10;&#10;Description automatically generated with low confidence">
            <a:extLst>
              <a:ext uri="{FF2B5EF4-FFF2-40B4-BE49-F238E27FC236}">
                <a16:creationId xmlns:a16="http://schemas.microsoft.com/office/drawing/2014/main" id="{7578BD25-DEB5-0394-D6F0-4E6AEE6E7BCB}"/>
              </a:ext>
            </a:extLst>
          </p:cNvPr>
          <p:cNvPicPr>
            <a:picLocks noChangeAspect="1"/>
          </p:cNvPicPr>
          <p:nvPr/>
        </p:nvPicPr>
        <p:blipFill>
          <a:blip r:embed="rId25"/>
          <a:stretch>
            <a:fillRect/>
          </a:stretch>
        </p:blipFill>
        <p:spPr>
          <a:xfrm>
            <a:off x="9217732" y="4851453"/>
            <a:ext cx="1026564" cy="1026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Picture 46">
            <a:extLst>
              <a:ext uri="{FF2B5EF4-FFF2-40B4-BE49-F238E27FC236}">
                <a16:creationId xmlns:a16="http://schemas.microsoft.com/office/drawing/2014/main" id="{F8FAEE02-6370-7199-7349-670983209D01}"/>
              </a:ext>
            </a:extLst>
          </p:cNvPr>
          <p:cNvPicPr>
            <a:picLocks noChangeAspect="1"/>
          </p:cNvPicPr>
          <p:nvPr/>
        </p:nvPicPr>
        <p:blipFill>
          <a:blip r:embed="rId26"/>
          <a:stretch>
            <a:fillRect/>
          </a:stretch>
        </p:blipFill>
        <p:spPr>
          <a:xfrm>
            <a:off x="9936728" y="379315"/>
            <a:ext cx="528589" cy="518679"/>
          </a:xfrm>
          <a:prstGeom prst="rect">
            <a:avLst/>
          </a:prstGeom>
        </p:spPr>
      </p:pic>
      <p:pic>
        <p:nvPicPr>
          <p:cNvPr id="48" name="Picture 47" descr="A picture containing text, font, symbol, logo&#10;&#10;Description automatically generated">
            <a:extLst>
              <a:ext uri="{FF2B5EF4-FFF2-40B4-BE49-F238E27FC236}">
                <a16:creationId xmlns:a16="http://schemas.microsoft.com/office/drawing/2014/main" id="{A7673D77-676C-962C-0455-143064E443CF}"/>
              </a:ext>
            </a:extLst>
          </p:cNvPr>
          <p:cNvPicPr>
            <a:picLocks noChangeAspect="1"/>
          </p:cNvPicPr>
          <p:nvPr/>
        </p:nvPicPr>
        <p:blipFill>
          <a:blip r:embed="rId27"/>
          <a:stretch>
            <a:fillRect/>
          </a:stretch>
        </p:blipFill>
        <p:spPr>
          <a:xfrm>
            <a:off x="10762794" y="359226"/>
            <a:ext cx="608220" cy="588972"/>
          </a:xfrm>
          <a:prstGeom prst="rect">
            <a:avLst/>
          </a:prstGeom>
        </p:spPr>
      </p:pic>
      <p:pic>
        <p:nvPicPr>
          <p:cNvPr id="3" name="Picture 2" descr="A person smiling at the camera&#10;&#10;Description automatically generated with low confidence">
            <a:extLst>
              <a:ext uri="{FF2B5EF4-FFF2-40B4-BE49-F238E27FC236}">
                <a16:creationId xmlns:a16="http://schemas.microsoft.com/office/drawing/2014/main" id="{0ACE2163-1237-A1FB-1D6F-4C506594981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439842" y="1273297"/>
            <a:ext cx="1016000" cy="10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close-up of a person smiling&#10;&#10;Description automatically generated">
            <a:extLst>
              <a:ext uri="{FF2B5EF4-FFF2-40B4-BE49-F238E27FC236}">
                <a16:creationId xmlns:a16="http://schemas.microsoft.com/office/drawing/2014/main" id="{99B2085C-03C7-9C5F-0F3A-EC2DD3B4D69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404715" y="2470150"/>
            <a:ext cx="1012857" cy="1012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white robot with green eyes&#10;&#10;Description automatically generated with low confidence">
            <a:extLst>
              <a:ext uri="{FF2B5EF4-FFF2-40B4-BE49-F238E27FC236}">
                <a16:creationId xmlns:a16="http://schemas.microsoft.com/office/drawing/2014/main" id="{E080878B-B5FB-8462-1DA3-740BEC0F63C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404715" y="4853550"/>
            <a:ext cx="1012857" cy="1012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person smiling at the camera&#10;&#10;Description automatically generated with low confidence">
            <a:extLst>
              <a:ext uri="{FF2B5EF4-FFF2-40B4-BE49-F238E27FC236}">
                <a16:creationId xmlns:a16="http://schemas.microsoft.com/office/drawing/2014/main" id="{255E7B27-EC6D-E0F4-1481-9B2A32D425A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371456" y="3692027"/>
            <a:ext cx="1012857" cy="1012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9074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CCC5-E457-63EA-4EAB-7E701A5B1120}"/>
              </a:ext>
            </a:extLst>
          </p:cNvPr>
          <p:cNvSpPr>
            <a:spLocks noGrp="1"/>
          </p:cNvSpPr>
          <p:nvPr>
            <p:ph type="title"/>
          </p:nvPr>
        </p:nvSpPr>
        <p:spPr>
          <a:xfrm>
            <a:off x="609600" y="515776"/>
            <a:ext cx="10972800" cy="793915"/>
          </a:xfrm>
        </p:spPr>
        <p:txBody>
          <a:bodyPr>
            <a:normAutofit/>
          </a:bodyPr>
          <a:lstStyle/>
          <a:p>
            <a:r>
              <a:rPr lang="en-NO" sz="3200" dirty="0">
                <a:solidFill>
                  <a:srgbClr val="92D050"/>
                </a:solidFill>
              </a:rPr>
              <a:t>Some Key node collaboration projects</a:t>
            </a:r>
          </a:p>
        </p:txBody>
      </p:sp>
      <p:sp>
        <p:nvSpPr>
          <p:cNvPr id="3" name="Content Placeholder 2">
            <a:extLst>
              <a:ext uri="{FF2B5EF4-FFF2-40B4-BE49-F238E27FC236}">
                <a16:creationId xmlns:a16="http://schemas.microsoft.com/office/drawing/2014/main" id="{83F11D32-BAE1-4740-C82C-D70EEBA5EFFD}"/>
              </a:ext>
            </a:extLst>
          </p:cNvPr>
          <p:cNvSpPr>
            <a:spLocks noGrp="1"/>
          </p:cNvSpPr>
          <p:nvPr>
            <p:ph idx="1"/>
          </p:nvPr>
        </p:nvSpPr>
        <p:spPr>
          <a:xfrm>
            <a:off x="609600" y="1524000"/>
            <a:ext cx="11325697" cy="4462190"/>
          </a:xfrm>
        </p:spPr>
        <p:txBody>
          <a:bodyPr/>
          <a:lstStyle/>
          <a:p>
            <a:r>
              <a:rPr lang="en-NO" dirty="0">
                <a:solidFill>
                  <a:schemeClr val="bg1"/>
                </a:solidFill>
              </a:rPr>
              <a:t>Biodiversity Digital Twin – BioDT (Horizon Europe, 2022-2025)</a:t>
            </a:r>
          </a:p>
          <a:p>
            <a:r>
              <a:rPr lang="en-NO" dirty="0">
                <a:solidFill>
                  <a:schemeClr val="bg1"/>
                </a:solidFill>
              </a:rPr>
              <a:t>GBIF CESP mentoring (with Tajikistan) (2022)</a:t>
            </a:r>
          </a:p>
          <a:p>
            <a:r>
              <a:rPr lang="en-NO" dirty="0">
                <a:solidFill>
                  <a:schemeClr val="bg1"/>
                </a:solidFill>
              </a:rPr>
              <a:t>BioDATA DNA barcode data (with South Africa [and Russia]) (2021-2024) </a:t>
            </a:r>
          </a:p>
          <a:p>
            <a:r>
              <a:rPr lang="en-NO" dirty="0">
                <a:solidFill>
                  <a:schemeClr val="bg1"/>
                </a:solidFill>
              </a:rPr>
              <a:t>BioMedData – FAIR data management (lead by ELIXIR, 2020-2025)</a:t>
            </a:r>
          </a:p>
          <a:p>
            <a:r>
              <a:rPr lang="en-NO" dirty="0">
                <a:solidFill>
                  <a:schemeClr val="bg1"/>
                </a:solidFill>
              </a:rPr>
              <a:t>DiSSCo Prepare (ESFRI preparatory phase) (2020-2023)</a:t>
            </a:r>
          </a:p>
          <a:p>
            <a:r>
              <a:rPr lang="en-NO" dirty="0">
                <a:solidFill>
                  <a:schemeClr val="bg1"/>
                </a:solidFill>
              </a:rPr>
              <a:t>GBIF CESP OpenPSD (Private-sector data mobilization) (2019-2021)</a:t>
            </a:r>
          </a:p>
          <a:p>
            <a:r>
              <a:rPr lang="en-NO" dirty="0">
                <a:solidFill>
                  <a:schemeClr val="bg1"/>
                </a:solidFill>
              </a:rPr>
              <a:t>BioDATA biodiversity data skills (Caucasus and Central Asia) (2018-2022) </a:t>
            </a:r>
          </a:p>
          <a:p>
            <a:r>
              <a:rPr lang="en-NO" dirty="0">
                <a:solidFill>
                  <a:schemeClr val="bg1"/>
                </a:solidFill>
              </a:rPr>
              <a:t>GBIF CESP Bireme (EU Directorate reporting) (2017-2018)</a:t>
            </a:r>
          </a:p>
          <a:p>
            <a:r>
              <a:rPr lang="en-NO" dirty="0">
                <a:solidFill>
                  <a:schemeClr val="bg1"/>
                </a:solidFill>
              </a:rPr>
              <a:t>Marine data mobilization (Nansen Legacy, OBIS, etc) (recent years)</a:t>
            </a:r>
          </a:p>
        </p:txBody>
      </p:sp>
      <p:pic>
        <p:nvPicPr>
          <p:cNvPr id="5" name="Picture 4" descr="A picture containing cartoon&#10;&#10;Description automatically generated">
            <a:extLst>
              <a:ext uri="{FF2B5EF4-FFF2-40B4-BE49-F238E27FC236}">
                <a16:creationId xmlns:a16="http://schemas.microsoft.com/office/drawing/2014/main" id="{F0B9E422-C328-506D-DD1C-5195C541B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762" y="280773"/>
            <a:ext cx="2037535" cy="5607296"/>
          </a:xfrm>
          <a:prstGeom prst="rect">
            <a:avLst/>
          </a:prstGeom>
        </p:spPr>
      </p:pic>
    </p:spTree>
    <p:extLst>
      <p:ext uri="{BB962C8B-B14F-4D97-AF65-F5344CB8AC3E}">
        <p14:creationId xmlns:p14="http://schemas.microsoft.com/office/powerpoint/2010/main" val="364451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53AA511F-FA8D-354B-A96D-2EE91BD7DD5C}"/>
              </a:ext>
            </a:extLst>
          </p:cNvPr>
          <p:cNvSpPr txBox="1">
            <a:spLocks/>
          </p:cNvSpPr>
          <p:nvPr/>
        </p:nvSpPr>
        <p:spPr>
          <a:xfrm>
            <a:off x="1124349" y="6205388"/>
            <a:ext cx="4634651" cy="30480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dirty="0">
              <a:solidFill>
                <a:schemeClr val="bg1"/>
              </a:solidFill>
            </a:endParaRPr>
          </a:p>
        </p:txBody>
      </p:sp>
      <p:sp>
        <p:nvSpPr>
          <p:cNvPr id="7" name="Text Placeholder 6">
            <a:extLst>
              <a:ext uri="{FF2B5EF4-FFF2-40B4-BE49-F238E27FC236}">
                <a16:creationId xmlns:a16="http://schemas.microsoft.com/office/drawing/2014/main" id="{0D335392-313B-3C41-B0BC-F5657BC16513}"/>
              </a:ext>
            </a:extLst>
          </p:cNvPr>
          <p:cNvSpPr>
            <a:spLocks noGrp="1"/>
          </p:cNvSpPr>
          <p:nvPr>
            <p:ph type="body" sz="quarter" idx="13"/>
          </p:nvPr>
        </p:nvSpPr>
        <p:spPr/>
        <p:txBody>
          <a:bodyPr>
            <a:normAutofit/>
          </a:bodyPr>
          <a:lstStyle/>
          <a:p>
            <a:r>
              <a:rPr lang="en-NO" dirty="0"/>
              <a:t>Dag Endresen</a:t>
            </a:r>
          </a:p>
          <a:p>
            <a:r>
              <a:rPr lang="en-NO" dirty="0"/>
              <a:t>GBIF Nodeleder for Norge</a:t>
            </a:r>
          </a:p>
          <a:p>
            <a:r>
              <a:rPr lang="en-NO" dirty="0"/>
              <a:t>UiO Naturhistorisk museum</a:t>
            </a:r>
          </a:p>
          <a:p>
            <a:r>
              <a:rPr lang="en-NO" dirty="0"/>
              <a:t>Forskningsgruppe for Maskin-lesbar Natur (MaNa)</a:t>
            </a:r>
          </a:p>
        </p:txBody>
      </p:sp>
      <p:pic>
        <p:nvPicPr>
          <p:cNvPr id="4" name="Picture 3" descr="A picture containing person, person, glasses, wearing&#10;&#10;Description automatically generated">
            <a:extLst>
              <a:ext uri="{FF2B5EF4-FFF2-40B4-BE49-F238E27FC236}">
                <a16:creationId xmlns:a16="http://schemas.microsoft.com/office/drawing/2014/main" id="{2C2E1132-1715-4744-B561-762F630306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1589" y="1243692"/>
            <a:ext cx="3714686" cy="401410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Placeholder 2">
            <a:extLst>
              <a:ext uri="{FF2B5EF4-FFF2-40B4-BE49-F238E27FC236}">
                <a16:creationId xmlns:a16="http://schemas.microsoft.com/office/drawing/2014/main" id="{5FDD8F06-9B5D-E04E-84A1-A8602EBA9582}"/>
              </a:ext>
            </a:extLst>
          </p:cNvPr>
          <p:cNvPicPr>
            <a:picLocks noGrp="1" noChangeAspect="1"/>
          </p:cNvPicPr>
          <p:nvPr>
            <p:ph type="pic" sz="quarter" idx="12"/>
          </p:nvPr>
        </p:nvPicPr>
        <p:blipFill>
          <a:blip r:embed="rId4">
            <a:extLst>
              <a:ext uri="{28A0092B-C50C-407E-A947-70E740481C1C}">
                <a14:useLocalDpi xmlns:a14="http://schemas.microsoft.com/office/drawing/2010/main"/>
              </a:ext>
            </a:extLst>
          </a:blip>
          <a:srcRect/>
          <a:stretch>
            <a:fillRect/>
          </a:stretch>
        </p:blipFill>
        <p:spPr>
          <a:xfrm>
            <a:off x="3780341" y="1813604"/>
            <a:ext cx="2913291" cy="2913291"/>
          </a:xfrm>
        </p:spPr>
      </p:pic>
    </p:spTree>
    <p:extLst>
      <p:ext uri="{BB962C8B-B14F-4D97-AF65-F5344CB8AC3E}">
        <p14:creationId xmlns:p14="http://schemas.microsoft.com/office/powerpoint/2010/main" val="4259202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F445-F5C2-D32D-412B-0539DC9712C4}"/>
              </a:ext>
            </a:extLst>
          </p:cNvPr>
          <p:cNvSpPr>
            <a:spLocks noGrp="1"/>
          </p:cNvSpPr>
          <p:nvPr>
            <p:ph type="title"/>
          </p:nvPr>
        </p:nvSpPr>
        <p:spPr/>
        <p:txBody>
          <a:bodyPr/>
          <a:lstStyle/>
          <a:p>
            <a:r>
              <a:rPr lang="en-NO" dirty="0"/>
              <a:t>EXTRA slides</a:t>
            </a:r>
          </a:p>
        </p:txBody>
      </p:sp>
      <p:sp>
        <p:nvSpPr>
          <p:cNvPr id="3" name="Content Placeholder 2">
            <a:extLst>
              <a:ext uri="{FF2B5EF4-FFF2-40B4-BE49-F238E27FC236}">
                <a16:creationId xmlns:a16="http://schemas.microsoft.com/office/drawing/2014/main" id="{AB7D255B-C3C5-155D-84AA-C8EAABF6E7E9}"/>
              </a:ext>
            </a:extLst>
          </p:cNvPr>
          <p:cNvSpPr>
            <a:spLocks noGrp="1"/>
          </p:cNvSpPr>
          <p:nvPr>
            <p:ph idx="1"/>
          </p:nvPr>
        </p:nvSpPr>
        <p:spPr/>
        <p:txBody>
          <a:bodyPr/>
          <a:lstStyle/>
          <a:p>
            <a:r>
              <a:rPr lang="en-NO" dirty="0"/>
              <a:t>Some extra slides included here to present some of the biodiversity research data infrastructures the Norwegian GBIF node has collaboration with…</a:t>
            </a:r>
          </a:p>
        </p:txBody>
      </p:sp>
      <p:sp>
        <p:nvSpPr>
          <p:cNvPr id="4" name="Footer Placeholder 3">
            <a:extLst>
              <a:ext uri="{FF2B5EF4-FFF2-40B4-BE49-F238E27FC236}">
                <a16:creationId xmlns:a16="http://schemas.microsoft.com/office/drawing/2014/main" id="{8D299480-C4B6-15AA-6D1E-39618F7EC015}"/>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77214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056F87B-C6E3-FB4E-8310-73BDF5C5A644}"/>
              </a:ext>
            </a:extLst>
          </p:cNvPr>
          <p:cNvSpPr txBox="1">
            <a:spLocks/>
          </p:cNvSpPr>
          <p:nvPr/>
        </p:nvSpPr>
        <p:spPr>
          <a:xfrm>
            <a:off x="6140337" y="1219202"/>
            <a:ext cx="5858932" cy="3746269"/>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0" tIns="0" rIns="0" bIns="60960" rtlCol="0" anchor="b" anchorCtr="0">
            <a:noAutofit/>
          </a:bodyPr>
          <a:lstStyle>
            <a:lvl1pPr algn="l" defTabSz="455613" rtl="0" eaLnBrk="1" fontAlgn="base" hangingPunct="1">
              <a:lnSpc>
                <a:spcPct val="80000"/>
              </a:lnSpc>
              <a:spcBef>
                <a:spcPct val="0"/>
              </a:spcBef>
              <a:spcAft>
                <a:spcPct val="0"/>
              </a:spcAft>
              <a:defRPr sz="2800" b="1" i="0" kern="1200" cap="none">
                <a:solidFill>
                  <a:srgbClr val="328126"/>
                </a:solidFill>
                <a:latin typeface="Arial"/>
                <a:ea typeface="+mn-ea"/>
                <a:cs typeface="Arial"/>
              </a:defRPr>
            </a:lvl1pPr>
            <a:lvl2pPr algn="l" defTabSz="455613" rtl="0" eaLnBrk="1" fontAlgn="base" hangingPunct="1">
              <a:spcBef>
                <a:spcPct val="0"/>
              </a:spcBef>
              <a:spcAft>
                <a:spcPct val="0"/>
              </a:spcAft>
              <a:defRPr sz="2400" b="1">
                <a:solidFill>
                  <a:schemeClr val="dk1"/>
                </a:solidFill>
                <a:latin typeface="+mn-lt"/>
                <a:ea typeface="+mn-ea"/>
                <a:cs typeface="+mn-cs"/>
              </a:defRPr>
            </a:lvl2pPr>
            <a:lvl3pPr algn="l" defTabSz="455613" rtl="0" eaLnBrk="1" fontAlgn="base" hangingPunct="1">
              <a:spcBef>
                <a:spcPct val="0"/>
              </a:spcBef>
              <a:spcAft>
                <a:spcPct val="0"/>
              </a:spcAft>
              <a:defRPr sz="2400" b="1">
                <a:solidFill>
                  <a:schemeClr val="dk1"/>
                </a:solidFill>
                <a:latin typeface="+mn-lt"/>
                <a:ea typeface="+mn-ea"/>
                <a:cs typeface="+mn-cs"/>
              </a:defRPr>
            </a:lvl3pPr>
            <a:lvl4pPr algn="l" defTabSz="455613" rtl="0" eaLnBrk="1" fontAlgn="base" hangingPunct="1">
              <a:spcBef>
                <a:spcPct val="0"/>
              </a:spcBef>
              <a:spcAft>
                <a:spcPct val="0"/>
              </a:spcAft>
              <a:defRPr sz="2400" b="1">
                <a:solidFill>
                  <a:schemeClr val="dk1"/>
                </a:solidFill>
                <a:latin typeface="+mn-lt"/>
                <a:ea typeface="+mn-ea"/>
                <a:cs typeface="+mn-cs"/>
              </a:defRPr>
            </a:lvl4pPr>
            <a:lvl5pPr algn="l" defTabSz="455613" rtl="0" eaLnBrk="1" fontAlgn="base" hangingPunct="1">
              <a:spcBef>
                <a:spcPct val="0"/>
              </a:spcBef>
              <a:spcAft>
                <a:spcPct val="0"/>
              </a:spcAft>
              <a:defRPr sz="2400" b="1">
                <a:solidFill>
                  <a:schemeClr val="dk1"/>
                </a:solidFill>
                <a:latin typeface="+mn-lt"/>
                <a:ea typeface="+mn-ea"/>
                <a:cs typeface="+mn-cs"/>
              </a:defRPr>
            </a:lvl5pPr>
            <a:lvl6pPr marL="457200" algn="l" defTabSz="455613" rtl="0" eaLnBrk="1" fontAlgn="base" hangingPunct="1">
              <a:spcBef>
                <a:spcPct val="0"/>
              </a:spcBef>
              <a:spcAft>
                <a:spcPct val="0"/>
              </a:spcAft>
              <a:defRPr sz="2400" b="1">
                <a:solidFill>
                  <a:schemeClr val="dk1"/>
                </a:solidFill>
                <a:latin typeface="+mn-lt"/>
                <a:ea typeface="+mn-ea"/>
                <a:cs typeface="+mn-cs"/>
              </a:defRPr>
            </a:lvl6pPr>
            <a:lvl7pPr marL="914400" algn="l" defTabSz="455613" rtl="0" eaLnBrk="1" fontAlgn="base" hangingPunct="1">
              <a:spcBef>
                <a:spcPct val="0"/>
              </a:spcBef>
              <a:spcAft>
                <a:spcPct val="0"/>
              </a:spcAft>
              <a:defRPr sz="2400" b="1">
                <a:solidFill>
                  <a:schemeClr val="dk1"/>
                </a:solidFill>
                <a:latin typeface="+mn-lt"/>
                <a:ea typeface="+mn-ea"/>
                <a:cs typeface="+mn-cs"/>
              </a:defRPr>
            </a:lvl7pPr>
            <a:lvl8pPr marL="1371600" algn="l" defTabSz="455613" rtl="0" eaLnBrk="1" fontAlgn="base" hangingPunct="1">
              <a:spcBef>
                <a:spcPct val="0"/>
              </a:spcBef>
              <a:spcAft>
                <a:spcPct val="0"/>
              </a:spcAft>
              <a:defRPr sz="2400" b="1">
                <a:solidFill>
                  <a:schemeClr val="dk1"/>
                </a:solidFill>
                <a:latin typeface="+mn-lt"/>
                <a:ea typeface="+mn-ea"/>
                <a:cs typeface="+mn-cs"/>
              </a:defRPr>
            </a:lvl8pPr>
            <a:lvl9pPr marL="1828800" algn="l" defTabSz="455613" rtl="0" eaLnBrk="1" fontAlgn="base" hangingPunct="1">
              <a:spcBef>
                <a:spcPct val="0"/>
              </a:spcBef>
              <a:spcAft>
                <a:spcPct val="0"/>
              </a:spcAft>
              <a:defRPr sz="2400" b="1">
                <a:solidFill>
                  <a:schemeClr val="dk1"/>
                </a:solidFill>
                <a:latin typeface="+mn-lt"/>
                <a:ea typeface="+mn-ea"/>
                <a:cs typeface="+mn-cs"/>
              </a:defRPr>
            </a:lvl9pPr>
          </a:lstStyle>
          <a:p>
            <a:pPr algn="ctr"/>
            <a:r>
              <a:rPr lang="en-US" sz="5333" b="0" spc="800" dirty="0">
                <a:solidFill>
                  <a:schemeClr val="bg1">
                    <a:lumMod val="95000"/>
                  </a:schemeClr>
                </a:solidFill>
                <a:effectLst>
                  <a:glow rad="127000">
                    <a:schemeClr val="bg1">
                      <a:lumMod val="75000"/>
                      <a:alpha val="40000"/>
                    </a:schemeClr>
                  </a:glow>
                </a:effectLst>
                <a:latin typeface="Century Gothic" panose="020B0502020202020204" pitchFamily="34" charset="0"/>
                <a:ea typeface="Batang" panose="02030600000101010101" pitchFamily="18" charset="-127"/>
                <a:cs typeface="Muna" pitchFamily="2" charset="-78"/>
              </a:rPr>
              <a:t>Biodiversity research infrastructure in Norway</a:t>
            </a:r>
          </a:p>
        </p:txBody>
      </p:sp>
      <p:sp>
        <p:nvSpPr>
          <p:cNvPr id="12" name="Text Placeholder 8">
            <a:extLst>
              <a:ext uri="{FF2B5EF4-FFF2-40B4-BE49-F238E27FC236}">
                <a16:creationId xmlns:a16="http://schemas.microsoft.com/office/drawing/2014/main" id="{638656F1-E289-784E-B251-DFC8CB625971}"/>
              </a:ext>
            </a:extLst>
          </p:cNvPr>
          <p:cNvSpPr>
            <a:spLocks noGrp="1"/>
          </p:cNvSpPr>
          <p:nvPr>
            <p:ph type="body" sz="quarter" idx="4294967295"/>
          </p:nvPr>
        </p:nvSpPr>
        <p:spPr>
          <a:xfrm>
            <a:off x="6096001" y="6260844"/>
            <a:ext cx="6059788" cy="323849"/>
          </a:xfrm>
        </p:spPr>
        <p:txBody>
          <a:bodyPr rtlCol="0">
            <a:normAutofit/>
          </a:bodyPr>
          <a:lstStyle/>
          <a:p>
            <a:pPr algn="ctr" defTabSz="609570">
              <a:buNone/>
              <a:defRPr/>
            </a:pPr>
            <a:r>
              <a:rPr lang="en-GB" sz="1600" dirty="0">
                <a:solidFill>
                  <a:srgbClr val="328126"/>
                </a:solidFill>
              </a:rPr>
              <a:t>GBIF ECA Nodes Meeting in Warsaw Poland May 2023 </a:t>
            </a:r>
          </a:p>
        </p:txBody>
      </p:sp>
      <p:pic>
        <p:nvPicPr>
          <p:cNvPr id="7" name="Picture 6">
            <a:extLst>
              <a:ext uri="{FF2B5EF4-FFF2-40B4-BE49-F238E27FC236}">
                <a16:creationId xmlns:a16="http://schemas.microsoft.com/office/drawing/2014/main" id="{4DD1387F-004A-DB43-AD1F-D2F4AB2331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096000" cy="6878696"/>
          </a:xfrm>
          <a:prstGeom prst="rect">
            <a:avLst/>
          </a:prstGeom>
        </p:spPr>
      </p:pic>
      <p:pic>
        <p:nvPicPr>
          <p:cNvPr id="8" name="Picture 7" descr="GBIF-2015-dotorg-display_0 copy.png">
            <a:extLst>
              <a:ext uri="{FF2B5EF4-FFF2-40B4-BE49-F238E27FC236}">
                <a16:creationId xmlns:a16="http://schemas.microsoft.com/office/drawing/2014/main" id="{88D501AF-F073-2443-87CE-93A416B823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721" y="2604654"/>
            <a:ext cx="640804" cy="586316"/>
          </a:xfrm>
          <a:prstGeom prst="rect">
            <a:avLst/>
          </a:prstGeom>
        </p:spPr>
      </p:pic>
    </p:spTree>
    <p:extLst>
      <p:ext uri="{BB962C8B-B14F-4D97-AF65-F5344CB8AC3E}">
        <p14:creationId xmlns:p14="http://schemas.microsoft.com/office/powerpoint/2010/main" val="2883464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1AE6-9E16-A04F-86F9-86E4BADFF272}"/>
              </a:ext>
            </a:extLst>
          </p:cNvPr>
          <p:cNvSpPr>
            <a:spLocks noGrp="1"/>
          </p:cNvSpPr>
          <p:nvPr>
            <p:ph type="title"/>
          </p:nvPr>
        </p:nvSpPr>
        <p:spPr>
          <a:xfrm>
            <a:off x="372532" y="246925"/>
            <a:ext cx="9436487" cy="793915"/>
          </a:xfrm>
        </p:spPr>
        <p:txBody>
          <a:bodyPr>
            <a:normAutofit/>
          </a:bodyPr>
          <a:lstStyle/>
          <a:p>
            <a:r>
              <a:rPr lang="en-US" sz="3733" dirty="0">
                <a:solidFill>
                  <a:srgbClr val="92D050"/>
                </a:solidFill>
              </a:rPr>
              <a:t>Landscape –national </a:t>
            </a:r>
            <a:r>
              <a:rPr lang="en-US" sz="3733" dirty="0" err="1">
                <a:solidFill>
                  <a:srgbClr val="92D050"/>
                </a:solidFill>
              </a:rPr>
              <a:t>biori</a:t>
            </a:r>
            <a:r>
              <a:rPr lang="en-US" sz="3733" dirty="0">
                <a:solidFill>
                  <a:srgbClr val="92D050"/>
                </a:solidFill>
              </a:rPr>
              <a:t> nodes</a:t>
            </a:r>
          </a:p>
        </p:txBody>
      </p:sp>
      <p:sp>
        <p:nvSpPr>
          <p:cNvPr id="3" name="Content Placeholder 2">
            <a:extLst>
              <a:ext uri="{FF2B5EF4-FFF2-40B4-BE49-F238E27FC236}">
                <a16:creationId xmlns:a16="http://schemas.microsoft.com/office/drawing/2014/main" id="{1D730A8F-0A7B-B845-B70C-066FC5EC286A}"/>
              </a:ext>
            </a:extLst>
          </p:cNvPr>
          <p:cNvSpPr>
            <a:spLocks noGrp="1"/>
          </p:cNvSpPr>
          <p:nvPr>
            <p:ph idx="1"/>
          </p:nvPr>
        </p:nvSpPr>
        <p:spPr>
          <a:xfrm>
            <a:off x="372532" y="1040840"/>
            <a:ext cx="9471378" cy="5043871"/>
          </a:xfrm>
        </p:spPr>
        <p:txBody>
          <a:bodyPr>
            <a:normAutofit lnSpcReduction="10000"/>
          </a:bodyPr>
          <a:lstStyle/>
          <a:p>
            <a:r>
              <a:rPr lang="en-US" sz="2400" dirty="0">
                <a:solidFill>
                  <a:schemeClr val="bg1"/>
                </a:solidFill>
              </a:rPr>
              <a:t>Global Biodiversity Information Facility – Norway (since 2004)</a:t>
            </a:r>
          </a:p>
          <a:p>
            <a:r>
              <a:rPr lang="en-US" sz="2400" dirty="0">
                <a:solidFill>
                  <a:schemeClr val="bg1"/>
                </a:solidFill>
              </a:rPr>
              <a:t>DiSSCo Norway (since 2019) – </a:t>
            </a:r>
            <a:r>
              <a:rPr lang="en-US" sz="2400" i="1" dirty="0">
                <a:solidFill>
                  <a:schemeClr val="bg1"/>
                </a:solidFill>
              </a:rPr>
              <a:t>under development</a:t>
            </a:r>
            <a:endParaRPr lang="en-US" sz="2400" dirty="0">
              <a:solidFill>
                <a:schemeClr val="bg1"/>
              </a:solidFill>
            </a:endParaRPr>
          </a:p>
          <a:p>
            <a:r>
              <a:rPr lang="en-US" sz="2400" dirty="0" err="1">
                <a:solidFill>
                  <a:schemeClr val="bg1">
                    <a:lumMod val="95000"/>
                  </a:schemeClr>
                </a:solidFill>
              </a:rPr>
              <a:t>Revita</a:t>
            </a:r>
            <a:r>
              <a:rPr lang="en-US" sz="2400" dirty="0">
                <a:solidFill>
                  <a:schemeClr val="bg1">
                    <a:lumMod val="95000"/>
                  </a:schemeClr>
                </a:solidFill>
              </a:rPr>
              <a:t> – Digitization of museum specimens (since 2007)</a:t>
            </a:r>
          </a:p>
          <a:p>
            <a:r>
              <a:rPr lang="en-US" sz="2400" dirty="0">
                <a:solidFill>
                  <a:schemeClr val="bg1">
                    <a:lumMod val="95000"/>
                  </a:schemeClr>
                </a:solidFill>
              </a:rPr>
              <a:t>ForBio – Research School in Biosystematics (since 2010)</a:t>
            </a:r>
          </a:p>
          <a:p>
            <a:r>
              <a:rPr lang="en-US" sz="2400" dirty="0">
                <a:solidFill>
                  <a:schemeClr val="bg1">
                    <a:lumMod val="95000"/>
                  </a:schemeClr>
                </a:solidFill>
              </a:rPr>
              <a:t>BioDATA – biodiversity information skills (since 2018)</a:t>
            </a:r>
          </a:p>
          <a:p>
            <a:r>
              <a:rPr lang="en-US" sz="2400" dirty="0">
                <a:solidFill>
                  <a:schemeClr val="bg1">
                    <a:lumMod val="95000"/>
                  </a:schemeClr>
                </a:solidFill>
              </a:rPr>
              <a:t>Living Norway Ecological Data Network (since 2020)</a:t>
            </a:r>
          </a:p>
          <a:p>
            <a:r>
              <a:rPr lang="en-US" sz="2400" dirty="0">
                <a:solidFill>
                  <a:schemeClr val="bg1">
                    <a:lumMod val="95000"/>
                  </a:schemeClr>
                </a:solidFill>
              </a:rPr>
              <a:t>eLTER Norway (since 2022) – ecological data (</a:t>
            </a:r>
            <a:r>
              <a:rPr lang="en-US" sz="2400" i="1" dirty="0">
                <a:solidFill>
                  <a:schemeClr val="bg1">
                    <a:lumMod val="95000"/>
                  </a:schemeClr>
                </a:solidFill>
              </a:rPr>
              <a:t>under development</a:t>
            </a:r>
            <a:r>
              <a:rPr lang="en-US" sz="2400" dirty="0">
                <a:solidFill>
                  <a:schemeClr val="bg1">
                    <a:lumMod val="95000"/>
                  </a:schemeClr>
                </a:solidFill>
              </a:rPr>
              <a:t>)</a:t>
            </a:r>
          </a:p>
          <a:p>
            <a:r>
              <a:rPr lang="en-US" sz="2400" dirty="0">
                <a:solidFill>
                  <a:schemeClr val="bg1">
                    <a:lumMod val="95000"/>
                  </a:schemeClr>
                </a:solidFill>
              </a:rPr>
              <a:t>Norwegian Barcode of Life network - </a:t>
            </a:r>
            <a:r>
              <a:rPr lang="en-US" sz="2400" dirty="0" err="1">
                <a:solidFill>
                  <a:schemeClr val="bg1">
                    <a:lumMod val="95000"/>
                  </a:schemeClr>
                </a:solidFill>
              </a:rPr>
              <a:t>NorBOL</a:t>
            </a:r>
            <a:r>
              <a:rPr lang="en-US" sz="2400" dirty="0">
                <a:solidFill>
                  <a:schemeClr val="bg1">
                    <a:lumMod val="95000"/>
                  </a:schemeClr>
                </a:solidFill>
              </a:rPr>
              <a:t> (since 2012)</a:t>
            </a:r>
          </a:p>
          <a:p>
            <a:r>
              <a:rPr lang="en-US" sz="2400" dirty="0">
                <a:solidFill>
                  <a:schemeClr val="bg1">
                    <a:lumMod val="95000"/>
                  </a:schemeClr>
                </a:solidFill>
              </a:rPr>
              <a:t>ELIXIR Norway (since 2014) – Molecular biodiversity WG</a:t>
            </a:r>
            <a:endParaRPr lang="en-US" sz="2400" dirty="0">
              <a:solidFill>
                <a:srgbClr val="FF7E79"/>
              </a:solidFill>
            </a:endParaRPr>
          </a:p>
          <a:p>
            <a:r>
              <a:rPr lang="en-US" sz="2400" dirty="0">
                <a:solidFill>
                  <a:schemeClr val="bg1">
                    <a:lumMod val="95000"/>
                  </a:schemeClr>
                </a:solidFill>
              </a:rPr>
              <a:t>Nature Biobank / DNA Bank –</a:t>
            </a:r>
            <a:r>
              <a:rPr lang="en-US" sz="2400" i="1" dirty="0">
                <a:solidFill>
                  <a:srgbClr val="FF7E79"/>
                </a:solidFill>
              </a:rPr>
              <a:t> proposed (under development)</a:t>
            </a:r>
          </a:p>
          <a:p>
            <a:r>
              <a:rPr lang="en-US" sz="2400" dirty="0">
                <a:solidFill>
                  <a:schemeClr val="bg1"/>
                </a:solidFill>
              </a:rPr>
              <a:t>GEO BON, GEOSS representatives in Norway</a:t>
            </a:r>
          </a:p>
          <a:p>
            <a:r>
              <a:rPr lang="en-US" sz="2400" dirty="0">
                <a:solidFill>
                  <a:schemeClr val="bg1"/>
                </a:solidFill>
              </a:rPr>
              <a:t>Nordic e-Infrastructure Collaboration (</a:t>
            </a:r>
            <a:r>
              <a:rPr lang="en-US" sz="2400" dirty="0" err="1">
                <a:solidFill>
                  <a:schemeClr val="bg1"/>
                </a:solidFill>
              </a:rPr>
              <a:t>NeIC</a:t>
            </a:r>
            <a:r>
              <a:rPr lang="en-US" sz="2400" dirty="0">
                <a:solidFill>
                  <a:schemeClr val="bg1"/>
                </a:solidFill>
              </a:rPr>
              <a:t>)</a:t>
            </a:r>
          </a:p>
        </p:txBody>
      </p:sp>
      <p:pic>
        <p:nvPicPr>
          <p:cNvPr id="5" name="Picture 4" descr="A close-up of a network&#10;&#10;Description automatically generated with low confidence">
            <a:extLst>
              <a:ext uri="{FF2B5EF4-FFF2-40B4-BE49-F238E27FC236}">
                <a16:creationId xmlns:a16="http://schemas.microsoft.com/office/drawing/2014/main" id="{15AC422B-9A87-D184-599C-E8AD73E1F137}"/>
              </a:ext>
            </a:extLst>
          </p:cNvPr>
          <p:cNvPicPr>
            <a:picLocks noChangeAspect="1"/>
          </p:cNvPicPr>
          <p:nvPr/>
        </p:nvPicPr>
        <p:blipFill>
          <a:blip r:embed="rId2"/>
          <a:stretch>
            <a:fillRect/>
          </a:stretch>
        </p:blipFill>
        <p:spPr>
          <a:xfrm>
            <a:off x="10034797" y="246925"/>
            <a:ext cx="1973566" cy="5679742"/>
          </a:xfrm>
          <a:prstGeom prst="rect">
            <a:avLst/>
          </a:prstGeom>
        </p:spPr>
      </p:pic>
    </p:spTree>
    <p:extLst>
      <p:ext uri="{BB962C8B-B14F-4D97-AF65-F5344CB8AC3E}">
        <p14:creationId xmlns:p14="http://schemas.microsoft.com/office/powerpoint/2010/main" val="217094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0D62-F8B6-676E-72DF-A9C985B329E8}"/>
              </a:ext>
            </a:extLst>
          </p:cNvPr>
          <p:cNvSpPr>
            <a:spLocks noGrp="1"/>
          </p:cNvSpPr>
          <p:nvPr>
            <p:ph type="title"/>
          </p:nvPr>
        </p:nvSpPr>
        <p:spPr>
          <a:xfrm>
            <a:off x="236365" y="361245"/>
            <a:ext cx="11701463" cy="654756"/>
          </a:xfrm>
        </p:spPr>
        <p:txBody>
          <a:bodyPr>
            <a:normAutofit/>
          </a:bodyPr>
          <a:lstStyle/>
          <a:p>
            <a:r>
              <a:rPr lang="en-NO" sz="3200" dirty="0">
                <a:solidFill>
                  <a:srgbClr val="92D050"/>
                </a:solidFill>
              </a:rPr>
              <a:t>Norwegian Biodiversity Information Centre</a:t>
            </a:r>
          </a:p>
        </p:txBody>
      </p:sp>
      <p:pic>
        <p:nvPicPr>
          <p:cNvPr id="5" name="Content Placeholder 4" descr="A picture containing screenshot, text, software, map&#10;&#10;Description automatically generated">
            <a:extLst>
              <a:ext uri="{FF2B5EF4-FFF2-40B4-BE49-F238E27FC236}">
                <a16:creationId xmlns:a16="http://schemas.microsoft.com/office/drawing/2014/main" id="{7FD6134A-3A88-8650-305C-E5F7A577E596}"/>
              </a:ext>
            </a:extLst>
          </p:cNvPr>
          <p:cNvPicPr>
            <a:picLocks noGrp="1" noChangeAspect="1"/>
          </p:cNvPicPr>
          <p:nvPr>
            <p:ph idx="1"/>
          </p:nvPr>
        </p:nvPicPr>
        <p:blipFill>
          <a:blip r:embed="rId2"/>
          <a:stretch>
            <a:fillRect/>
          </a:stretch>
        </p:blipFill>
        <p:spPr>
          <a:xfrm>
            <a:off x="609601" y="1261533"/>
            <a:ext cx="7322983" cy="4815416"/>
          </a:xfrm>
        </p:spPr>
      </p:pic>
      <p:pic>
        <p:nvPicPr>
          <p:cNvPr id="7" name="Picture 6" descr="A picture containing graphics, font, clipart, logo&#10;&#10;Description automatically generated">
            <a:extLst>
              <a:ext uri="{FF2B5EF4-FFF2-40B4-BE49-F238E27FC236}">
                <a16:creationId xmlns:a16="http://schemas.microsoft.com/office/drawing/2014/main" id="{2C6D1BB3-FDB5-11E5-E4BA-4F4246496DF5}"/>
              </a:ext>
            </a:extLst>
          </p:cNvPr>
          <p:cNvPicPr>
            <a:picLocks noChangeAspect="1"/>
          </p:cNvPicPr>
          <p:nvPr/>
        </p:nvPicPr>
        <p:blipFill>
          <a:blip r:embed="rId3"/>
          <a:stretch>
            <a:fillRect/>
          </a:stretch>
        </p:blipFill>
        <p:spPr>
          <a:xfrm>
            <a:off x="8148763" y="1261534"/>
            <a:ext cx="3246444" cy="2201356"/>
          </a:xfrm>
          <a:prstGeom prst="rect">
            <a:avLst/>
          </a:prstGeom>
        </p:spPr>
      </p:pic>
      <p:pic>
        <p:nvPicPr>
          <p:cNvPr id="9" name="Picture 8" descr="A picture containing cylinder, candle, design&#10;&#10;Description automatically generated">
            <a:extLst>
              <a:ext uri="{FF2B5EF4-FFF2-40B4-BE49-F238E27FC236}">
                <a16:creationId xmlns:a16="http://schemas.microsoft.com/office/drawing/2014/main" id="{AB58067D-9602-DABC-4A66-C5C7869DB9A9}"/>
              </a:ext>
            </a:extLst>
          </p:cNvPr>
          <p:cNvPicPr>
            <a:picLocks noChangeAspect="1"/>
          </p:cNvPicPr>
          <p:nvPr/>
        </p:nvPicPr>
        <p:blipFill>
          <a:blip r:embed="rId4"/>
          <a:stretch>
            <a:fillRect/>
          </a:stretch>
        </p:blipFill>
        <p:spPr>
          <a:xfrm>
            <a:off x="7769631" y="3014751"/>
            <a:ext cx="3568613" cy="3568613"/>
          </a:xfrm>
          <a:prstGeom prst="rect">
            <a:avLst/>
          </a:prstGeom>
        </p:spPr>
      </p:pic>
    </p:spTree>
    <p:extLst>
      <p:ext uri="{BB962C8B-B14F-4D97-AF65-F5344CB8AC3E}">
        <p14:creationId xmlns:p14="http://schemas.microsoft.com/office/powerpoint/2010/main" val="2294273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3D36-BAC5-0248-AA30-BC6D22FF3A65}"/>
              </a:ext>
            </a:extLst>
          </p:cNvPr>
          <p:cNvSpPr>
            <a:spLocks noGrp="1"/>
          </p:cNvSpPr>
          <p:nvPr>
            <p:ph type="title"/>
          </p:nvPr>
        </p:nvSpPr>
        <p:spPr>
          <a:xfrm>
            <a:off x="609600" y="366077"/>
            <a:ext cx="10972800" cy="793915"/>
          </a:xfrm>
        </p:spPr>
        <p:txBody>
          <a:bodyPr>
            <a:normAutofit/>
          </a:bodyPr>
          <a:lstStyle/>
          <a:p>
            <a:r>
              <a:rPr lang="en-US" sz="3200" dirty="0">
                <a:solidFill>
                  <a:srgbClr val="92D050"/>
                </a:solidFill>
              </a:rPr>
              <a:t>DiSSCo Norway (RCN &amp; ESFRI infrastructure)</a:t>
            </a:r>
          </a:p>
        </p:txBody>
      </p:sp>
      <p:sp>
        <p:nvSpPr>
          <p:cNvPr id="3" name="Content Placeholder 2">
            <a:extLst>
              <a:ext uri="{FF2B5EF4-FFF2-40B4-BE49-F238E27FC236}">
                <a16:creationId xmlns:a16="http://schemas.microsoft.com/office/drawing/2014/main" id="{B010C6CB-5843-7A44-9B74-89D04A313820}"/>
              </a:ext>
            </a:extLst>
          </p:cNvPr>
          <p:cNvSpPr>
            <a:spLocks noGrp="1"/>
          </p:cNvSpPr>
          <p:nvPr>
            <p:ph idx="1"/>
          </p:nvPr>
        </p:nvSpPr>
        <p:spPr>
          <a:xfrm>
            <a:off x="609600" y="1456267"/>
            <a:ext cx="10972800" cy="2977941"/>
          </a:xfrm>
        </p:spPr>
        <p:txBody>
          <a:bodyPr/>
          <a:lstStyle/>
          <a:p>
            <a:r>
              <a:rPr lang="en-US" dirty="0">
                <a:solidFill>
                  <a:schemeClr val="accent1">
                    <a:lumMod val="20000"/>
                    <a:lumOff val="80000"/>
                  </a:schemeClr>
                </a:solidFill>
                <a:latin typeface="+mn-lt"/>
              </a:rPr>
              <a:t>Distributed System of Scientific Collections – DiSSCo RI </a:t>
            </a:r>
          </a:p>
          <a:p>
            <a:r>
              <a:rPr lang="en-US" dirty="0">
                <a:solidFill>
                  <a:schemeClr val="accent1">
                    <a:lumMod val="20000"/>
                    <a:lumOff val="80000"/>
                  </a:schemeClr>
                </a:solidFill>
                <a:latin typeface="+mn-lt"/>
              </a:rPr>
              <a:t>DiSSCo Prepare (ESFRI) (2020-2023)</a:t>
            </a:r>
          </a:p>
          <a:p>
            <a:r>
              <a:rPr lang="en-US" dirty="0">
                <a:solidFill>
                  <a:schemeClr val="accent1">
                    <a:lumMod val="20000"/>
                    <a:lumOff val="80000"/>
                  </a:schemeClr>
                </a:solidFill>
                <a:latin typeface="+mn-lt"/>
              </a:rPr>
              <a:t>DiSSCo Norway consortium MoU signed (by the 4 university museums)</a:t>
            </a:r>
          </a:p>
          <a:p>
            <a:r>
              <a:rPr lang="en-US" dirty="0">
                <a:solidFill>
                  <a:schemeClr val="accent1">
                    <a:lumMod val="20000"/>
                    <a:lumOff val="80000"/>
                  </a:schemeClr>
                </a:solidFill>
                <a:latin typeface="+mn-lt"/>
              </a:rPr>
              <a:t>Aligned and/or integrated GBIF Norway with DiSSCo Norway</a:t>
            </a:r>
          </a:p>
          <a:p>
            <a:endParaRPr lang="en-US" dirty="0">
              <a:solidFill>
                <a:schemeClr val="accent1">
                  <a:lumMod val="20000"/>
                  <a:lumOff val="80000"/>
                </a:schemeClr>
              </a:solidFill>
              <a:latin typeface="+mn-lt"/>
            </a:endParaRPr>
          </a:p>
        </p:txBody>
      </p:sp>
      <p:pic>
        <p:nvPicPr>
          <p:cNvPr id="6" name="Picture 5">
            <a:extLst>
              <a:ext uri="{FF2B5EF4-FFF2-40B4-BE49-F238E27FC236}">
                <a16:creationId xmlns:a16="http://schemas.microsoft.com/office/drawing/2014/main" id="{3BF3FF6F-EDAE-1641-8967-DF3782A49520}"/>
              </a:ext>
            </a:extLst>
          </p:cNvPr>
          <p:cNvPicPr>
            <a:picLocks noChangeAspect="1"/>
          </p:cNvPicPr>
          <p:nvPr/>
        </p:nvPicPr>
        <p:blipFill>
          <a:blip r:embed="rId2"/>
          <a:stretch>
            <a:fillRect/>
          </a:stretch>
        </p:blipFill>
        <p:spPr>
          <a:xfrm>
            <a:off x="6910274" y="3794968"/>
            <a:ext cx="3358201" cy="1736261"/>
          </a:xfrm>
          <a:prstGeom prst="rect">
            <a:avLst/>
          </a:prstGeom>
        </p:spPr>
      </p:pic>
      <p:pic>
        <p:nvPicPr>
          <p:cNvPr id="8" name="Picture 7">
            <a:extLst>
              <a:ext uri="{FF2B5EF4-FFF2-40B4-BE49-F238E27FC236}">
                <a16:creationId xmlns:a16="http://schemas.microsoft.com/office/drawing/2014/main" id="{657E80EF-6332-AD40-B0A8-499C984A3068}"/>
              </a:ext>
            </a:extLst>
          </p:cNvPr>
          <p:cNvPicPr>
            <a:picLocks noChangeAspect="1"/>
          </p:cNvPicPr>
          <p:nvPr/>
        </p:nvPicPr>
        <p:blipFill>
          <a:blip r:embed="rId3"/>
          <a:stretch>
            <a:fillRect/>
          </a:stretch>
        </p:blipFill>
        <p:spPr>
          <a:xfrm>
            <a:off x="2566912" y="3794968"/>
            <a:ext cx="3991405" cy="1736261"/>
          </a:xfrm>
          <a:prstGeom prst="rect">
            <a:avLst/>
          </a:prstGeom>
        </p:spPr>
      </p:pic>
    </p:spTree>
    <p:extLst>
      <p:ext uri="{BB962C8B-B14F-4D97-AF65-F5344CB8AC3E}">
        <p14:creationId xmlns:p14="http://schemas.microsoft.com/office/powerpoint/2010/main" val="1331179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1" name="Picture 30" descr="A white outline of a country&#10;&#10;Description automatically generated with low confidence">
            <a:extLst>
              <a:ext uri="{FF2B5EF4-FFF2-40B4-BE49-F238E27FC236}">
                <a16:creationId xmlns:a16="http://schemas.microsoft.com/office/drawing/2014/main" id="{BB70DAEE-23F5-641B-3528-E2C6A1D8B819}"/>
              </a:ext>
            </a:extLst>
          </p:cNvPr>
          <p:cNvPicPr>
            <a:picLocks noChangeAspect="1"/>
          </p:cNvPicPr>
          <p:nvPr/>
        </p:nvPicPr>
        <p:blipFill>
          <a:blip r:embed="rId3"/>
          <a:stretch>
            <a:fillRect/>
          </a:stretch>
        </p:blipFill>
        <p:spPr>
          <a:xfrm>
            <a:off x="6340151" y="994"/>
            <a:ext cx="5819864" cy="6862921"/>
          </a:xfrm>
          <a:prstGeom prst="rect">
            <a:avLst/>
          </a:prstGeom>
        </p:spPr>
      </p:pic>
      <p:sp>
        <p:nvSpPr>
          <p:cNvPr id="2" name="Title 1">
            <a:extLst>
              <a:ext uri="{FF2B5EF4-FFF2-40B4-BE49-F238E27FC236}">
                <a16:creationId xmlns:a16="http://schemas.microsoft.com/office/drawing/2014/main" id="{3BF36E55-6858-0C49-86C5-CE0AE40FDC56}"/>
              </a:ext>
            </a:extLst>
          </p:cNvPr>
          <p:cNvSpPr>
            <a:spLocks noGrp="1"/>
          </p:cNvSpPr>
          <p:nvPr>
            <p:ph type="title"/>
          </p:nvPr>
        </p:nvSpPr>
        <p:spPr>
          <a:xfrm>
            <a:off x="338668" y="272617"/>
            <a:ext cx="9063348" cy="782019"/>
          </a:xfrm>
        </p:spPr>
        <p:txBody>
          <a:bodyPr>
            <a:noAutofit/>
          </a:bodyPr>
          <a:lstStyle/>
          <a:p>
            <a:r>
              <a:rPr lang="en-US" sz="3200" dirty="0">
                <a:solidFill>
                  <a:srgbClr val="00B0F0"/>
                </a:solidFill>
              </a:rPr>
              <a:t>Distributed DiSSCo Node Consortium</a:t>
            </a:r>
          </a:p>
        </p:txBody>
      </p:sp>
      <p:sp>
        <p:nvSpPr>
          <p:cNvPr id="4" name="Rectangle 3">
            <a:extLst>
              <a:ext uri="{FF2B5EF4-FFF2-40B4-BE49-F238E27FC236}">
                <a16:creationId xmlns:a16="http://schemas.microsoft.com/office/drawing/2014/main" id="{83590801-A789-004B-B6E7-1AF9C8D09C8A}"/>
              </a:ext>
            </a:extLst>
          </p:cNvPr>
          <p:cNvSpPr/>
          <p:nvPr/>
        </p:nvSpPr>
        <p:spPr>
          <a:xfrm>
            <a:off x="341850" y="986902"/>
            <a:ext cx="3988592" cy="338554"/>
          </a:xfrm>
          <a:prstGeom prst="rect">
            <a:avLst/>
          </a:prstGeom>
        </p:spPr>
        <p:txBody>
          <a:bodyPr wrap="none">
            <a:spAutoFit/>
          </a:bodyPr>
          <a:lstStyle/>
          <a:p>
            <a:r>
              <a:rPr lang="en-US" sz="1600" i="1" dirty="0">
                <a:solidFill>
                  <a:schemeClr val="bg1">
                    <a:lumMod val="95000"/>
                  </a:schemeClr>
                </a:solidFill>
              </a:rPr>
              <a:t>formalized sharing of Node responsibilities</a:t>
            </a:r>
          </a:p>
        </p:txBody>
      </p:sp>
      <p:pic>
        <p:nvPicPr>
          <p:cNvPr id="9" name="Picture 8" descr="UiO transp.png">
            <a:extLst>
              <a:ext uri="{FF2B5EF4-FFF2-40B4-BE49-F238E27FC236}">
                <a16:creationId xmlns:a16="http://schemas.microsoft.com/office/drawing/2014/main" id="{03A3C31E-25BB-B74F-B271-938D885776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9316" y="5802018"/>
            <a:ext cx="586413" cy="586413"/>
          </a:xfrm>
          <a:prstGeom prst="rect">
            <a:avLst/>
          </a:prstGeom>
          <a:effectLst/>
        </p:spPr>
      </p:pic>
      <p:pic>
        <p:nvPicPr>
          <p:cNvPr id="16" name="Picture 15" descr="-1.png">
            <a:extLst>
              <a:ext uri="{FF2B5EF4-FFF2-40B4-BE49-F238E27FC236}">
                <a16:creationId xmlns:a16="http://schemas.microsoft.com/office/drawing/2014/main" id="{C724F9F6-83A4-0441-909B-8628A94187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504" y="4163053"/>
            <a:ext cx="484097" cy="484097"/>
          </a:xfrm>
          <a:prstGeom prst="rect">
            <a:avLst/>
          </a:prstGeom>
        </p:spPr>
      </p:pic>
      <p:pic>
        <p:nvPicPr>
          <p:cNvPr id="7" name="Picture 6" descr="A picture containing bird, emblem, symbol, logo&#10;&#10;Description automatically generated">
            <a:extLst>
              <a:ext uri="{FF2B5EF4-FFF2-40B4-BE49-F238E27FC236}">
                <a16:creationId xmlns:a16="http://schemas.microsoft.com/office/drawing/2014/main" id="{974FA30B-914C-16EF-C286-3BF05C603750}"/>
              </a:ext>
            </a:extLst>
          </p:cNvPr>
          <p:cNvPicPr>
            <a:picLocks noChangeAspect="1"/>
          </p:cNvPicPr>
          <p:nvPr/>
        </p:nvPicPr>
        <p:blipFill>
          <a:blip r:embed="rId6"/>
          <a:stretch>
            <a:fillRect/>
          </a:stretch>
        </p:blipFill>
        <p:spPr>
          <a:xfrm>
            <a:off x="6231367" y="5482150"/>
            <a:ext cx="686268" cy="686268"/>
          </a:xfrm>
          <a:prstGeom prst="rect">
            <a:avLst/>
          </a:prstGeom>
        </p:spPr>
      </p:pic>
      <p:sp>
        <p:nvSpPr>
          <p:cNvPr id="35" name="TextBox 34">
            <a:extLst>
              <a:ext uri="{FF2B5EF4-FFF2-40B4-BE49-F238E27FC236}">
                <a16:creationId xmlns:a16="http://schemas.microsoft.com/office/drawing/2014/main" id="{F0577D6C-FB9D-3260-78A3-77F1DA5E64CB}"/>
              </a:ext>
            </a:extLst>
          </p:cNvPr>
          <p:cNvSpPr txBox="1"/>
          <p:nvPr/>
        </p:nvSpPr>
        <p:spPr>
          <a:xfrm>
            <a:off x="420903" y="1809398"/>
            <a:ext cx="6496731" cy="3888116"/>
          </a:xfrm>
          <a:prstGeom prst="rect">
            <a:avLst/>
          </a:prstGeom>
          <a:noFill/>
        </p:spPr>
        <p:txBody>
          <a:bodyPr wrap="square">
            <a:spAutoFit/>
          </a:bodyPr>
          <a:lstStyle/>
          <a:p>
            <a:r>
              <a:rPr lang="en-NO" sz="2000" b="1" dirty="0">
                <a:solidFill>
                  <a:srgbClr val="00B0F0"/>
                </a:solidFill>
              </a:rPr>
              <a:t>Oslo</a:t>
            </a:r>
            <a:endParaRPr lang="en-NO" sz="2400" b="1" dirty="0">
              <a:solidFill>
                <a:srgbClr val="00B0F0"/>
              </a:solidFill>
            </a:endParaRPr>
          </a:p>
          <a:p>
            <a:r>
              <a:rPr lang="en-NO" sz="2400" b="1" dirty="0">
                <a:solidFill>
                  <a:schemeClr val="bg1"/>
                </a:solidFill>
              </a:rPr>
              <a:t>University of Oslo, Natural History Museum</a:t>
            </a:r>
          </a:p>
          <a:p>
            <a:endParaRPr lang="en-NO" sz="1867" dirty="0">
              <a:solidFill>
                <a:schemeClr val="bg1">
                  <a:lumMod val="65000"/>
                </a:schemeClr>
              </a:solidFill>
            </a:endParaRPr>
          </a:p>
          <a:p>
            <a:r>
              <a:rPr lang="en-NO" sz="1867" dirty="0">
                <a:solidFill>
                  <a:schemeClr val="bg1">
                    <a:lumMod val="65000"/>
                  </a:schemeClr>
                </a:solidFill>
              </a:rPr>
              <a:t>Tromsø</a:t>
            </a:r>
            <a:endParaRPr lang="en-NO" sz="2133" dirty="0">
              <a:solidFill>
                <a:schemeClr val="bg1">
                  <a:lumMod val="65000"/>
                </a:schemeClr>
              </a:solidFill>
            </a:endParaRPr>
          </a:p>
          <a:p>
            <a:r>
              <a:rPr lang="en-NO" sz="2133" dirty="0">
                <a:solidFill>
                  <a:schemeClr val="bg1"/>
                </a:solidFill>
              </a:rPr>
              <a:t>UiT The Arctic University Museum </a:t>
            </a:r>
            <a:r>
              <a:rPr lang="en-GB" sz="2133" dirty="0">
                <a:solidFill>
                  <a:schemeClr val="bg1"/>
                </a:solidFill>
              </a:rPr>
              <a:t>o</a:t>
            </a:r>
            <a:r>
              <a:rPr lang="en-NO" sz="2133" dirty="0">
                <a:solidFill>
                  <a:schemeClr val="bg1"/>
                </a:solidFill>
              </a:rPr>
              <a:t>f Norway</a:t>
            </a:r>
          </a:p>
          <a:p>
            <a:endParaRPr lang="en-NO" sz="2133" dirty="0">
              <a:solidFill>
                <a:schemeClr val="bg1"/>
              </a:solidFill>
            </a:endParaRPr>
          </a:p>
          <a:p>
            <a:r>
              <a:rPr lang="en-NO" sz="1867" dirty="0">
                <a:solidFill>
                  <a:schemeClr val="bg1">
                    <a:lumMod val="65000"/>
                  </a:schemeClr>
                </a:solidFill>
              </a:rPr>
              <a:t>Trondheim</a:t>
            </a:r>
            <a:endParaRPr lang="en-NO" sz="2133" dirty="0">
              <a:solidFill>
                <a:schemeClr val="bg1">
                  <a:lumMod val="65000"/>
                </a:schemeClr>
              </a:solidFill>
            </a:endParaRPr>
          </a:p>
          <a:p>
            <a:r>
              <a:rPr lang="en-NO" sz="2133" dirty="0">
                <a:solidFill>
                  <a:schemeClr val="bg1"/>
                </a:solidFill>
              </a:rPr>
              <a:t>Norwegian University of Science and Technology, University Museum</a:t>
            </a:r>
          </a:p>
          <a:p>
            <a:endParaRPr lang="en-NO" sz="2133" dirty="0">
              <a:solidFill>
                <a:schemeClr val="bg1"/>
              </a:solidFill>
            </a:endParaRPr>
          </a:p>
          <a:p>
            <a:r>
              <a:rPr lang="en-NO" sz="1867" dirty="0">
                <a:solidFill>
                  <a:schemeClr val="bg1">
                    <a:lumMod val="65000"/>
                  </a:schemeClr>
                </a:solidFill>
              </a:rPr>
              <a:t>Bergen</a:t>
            </a:r>
            <a:endParaRPr lang="en-NO" sz="2133" dirty="0">
              <a:solidFill>
                <a:schemeClr val="bg1">
                  <a:lumMod val="65000"/>
                </a:schemeClr>
              </a:solidFill>
            </a:endParaRPr>
          </a:p>
          <a:p>
            <a:r>
              <a:rPr lang="en-NO" sz="2133" dirty="0">
                <a:solidFill>
                  <a:schemeClr val="bg1"/>
                </a:solidFill>
              </a:rPr>
              <a:t>UiB, University Museum of Bergen</a:t>
            </a:r>
          </a:p>
        </p:txBody>
      </p:sp>
      <p:pic>
        <p:nvPicPr>
          <p:cNvPr id="37" name="Picture 36" descr="A picture containing black, darkness&#10;&#10;Description automatically generated">
            <a:extLst>
              <a:ext uri="{FF2B5EF4-FFF2-40B4-BE49-F238E27FC236}">
                <a16:creationId xmlns:a16="http://schemas.microsoft.com/office/drawing/2014/main" id="{100698A0-C928-FDAA-A08C-8BFF4B5FAC1E}"/>
              </a:ext>
            </a:extLst>
          </p:cNvPr>
          <p:cNvPicPr>
            <a:picLocks noChangeAspect="1"/>
          </p:cNvPicPr>
          <p:nvPr/>
        </p:nvPicPr>
        <p:blipFill>
          <a:blip r:embed="rId7"/>
          <a:stretch>
            <a:fillRect/>
          </a:stretch>
        </p:blipFill>
        <p:spPr>
          <a:xfrm>
            <a:off x="10455387" y="183945"/>
            <a:ext cx="651256" cy="638232"/>
          </a:xfrm>
          <a:prstGeom prst="rect">
            <a:avLst/>
          </a:prstGeom>
          <a:effectLst>
            <a:glow rad="254000">
              <a:schemeClr val="bg1">
                <a:alpha val="80000"/>
              </a:schemeClr>
            </a:glow>
          </a:effectLst>
        </p:spPr>
      </p:pic>
      <p:sp>
        <p:nvSpPr>
          <p:cNvPr id="5" name="TextBox 4">
            <a:extLst>
              <a:ext uri="{FF2B5EF4-FFF2-40B4-BE49-F238E27FC236}">
                <a16:creationId xmlns:a16="http://schemas.microsoft.com/office/drawing/2014/main" id="{BC5C3A40-BCCE-983B-2794-1ACEB5A5318D}"/>
              </a:ext>
            </a:extLst>
          </p:cNvPr>
          <p:cNvSpPr txBox="1"/>
          <p:nvPr/>
        </p:nvSpPr>
        <p:spPr>
          <a:xfrm>
            <a:off x="8849455" y="272618"/>
            <a:ext cx="1382684" cy="338554"/>
          </a:xfrm>
          <a:prstGeom prst="rect">
            <a:avLst/>
          </a:prstGeom>
          <a:noFill/>
        </p:spPr>
        <p:txBody>
          <a:bodyPr wrap="square">
            <a:spAutoFit/>
          </a:bodyPr>
          <a:lstStyle/>
          <a:p>
            <a:pPr algn="r"/>
            <a:r>
              <a:rPr lang="en-NO" sz="1600" dirty="0">
                <a:solidFill>
                  <a:schemeClr val="bg1">
                    <a:lumMod val="65000"/>
                  </a:schemeClr>
                </a:solidFill>
              </a:rPr>
              <a:t>Tromsø</a:t>
            </a:r>
          </a:p>
        </p:txBody>
      </p:sp>
      <p:sp>
        <p:nvSpPr>
          <p:cNvPr id="10" name="TextBox 9">
            <a:extLst>
              <a:ext uri="{FF2B5EF4-FFF2-40B4-BE49-F238E27FC236}">
                <a16:creationId xmlns:a16="http://schemas.microsoft.com/office/drawing/2014/main" id="{B2CFD5B9-FDFC-04BC-4A03-AB6229FCE870}"/>
              </a:ext>
            </a:extLst>
          </p:cNvPr>
          <p:cNvSpPr txBox="1"/>
          <p:nvPr/>
        </p:nvSpPr>
        <p:spPr>
          <a:xfrm>
            <a:off x="8033060" y="4235824"/>
            <a:ext cx="1272165" cy="338554"/>
          </a:xfrm>
          <a:prstGeom prst="rect">
            <a:avLst/>
          </a:prstGeom>
          <a:noFill/>
        </p:spPr>
        <p:txBody>
          <a:bodyPr wrap="square">
            <a:spAutoFit/>
          </a:bodyPr>
          <a:lstStyle/>
          <a:p>
            <a:r>
              <a:rPr lang="en-NO" sz="1600" dirty="0">
                <a:solidFill>
                  <a:schemeClr val="bg1">
                    <a:lumMod val="65000"/>
                  </a:schemeClr>
                </a:solidFill>
              </a:rPr>
              <a:t>Trondheim</a:t>
            </a:r>
          </a:p>
        </p:txBody>
      </p:sp>
      <p:sp>
        <p:nvSpPr>
          <p:cNvPr id="11" name="TextBox 10">
            <a:extLst>
              <a:ext uri="{FF2B5EF4-FFF2-40B4-BE49-F238E27FC236}">
                <a16:creationId xmlns:a16="http://schemas.microsoft.com/office/drawing/2014/main" id="{F75281E3-CAB2-F90B-88B3-54B17AB5BD60}"/>
              </a:ext>
            </a:extLst>
          </p:cNvPr>
          <p:cNvSpPr txBox="1"/>
          <p:nvPr/>
        </p:nvSpPr>
        <p:spPr>
          <a:xfrm>
            <a:off x="6720248" y="5528237"/>
            <a:ext cx="913236" cy="338554"/>
          </a:xfrm>
          <a:prstGeom prst="rect">
            <a:avLst/>
          </a:prstGeom>
          <a:noFill/>
        </p:spPr>
        <p:txBody>
          <a:bodyPr wrap="square">
            <a:spAutoFit/>
          </a:bodyPr>
          <a:lstStyle/>
          <a:p>
            <a:pPr algn="r"/>
            <a:r>
              <a:rPr lang="en-NO" sz="1600" dirty="0">
                <a:solidFill>
                  <a:schemeClr val="tx1">
                    <a:lumMod val="50000"/>
                    <a:lumOff val="50000"/>
                  </a:schemeClr>
                </a:solidFill>
              </a:rPr>
              <a:t>Bergen</a:t>
            </a:r>
          </a:p>
        </p:txBody>
      </p:sp>
      <p:sp>
        <p:nvSpPr>
          <p:cNvPr id="12" name="TextBox 11">
            <a:extLst>
              <a:ext uri="{FF2B5EF4-FFF2-40B4-BE49-F238E27FC236}">
                <a16:creationId xmlns:a16="http://schemas.microsoft.com/office/drawing/2014/main" id="{A09DBC0F-D689-4775-856B-A9640E5F3D6D}"/>
              </a:ext>
            </a:extLst>
          </p:cNvPr>
          <p:cNvSpPr txBox="1"/>
          <p:nvPr/>
        </p:nvSpPr>
        <p:spPr>
          <a:xfrm>
            <a:off x="7418724" y="6359943"/>
            <a:ext cx="1015665" cy="338554"/>
          </a:xfrm>
          <a:prstGeom prst="rect">
            <a:avLst/>
          </a:prstGeom>
          <a:noFill/>
        </p:spPr>
        <p:txBody>
          <a:bodyPr wrap="square">
            <a:spAutoFit/>
          </a:bodyPr>
          <a:lstStyle/>
          <a:p>
            <a:r>
              <a:rPr lang="en-NO" sz="1600" dirty="0">
                <a:solidFill>
                  <a:srgbClr val="00B0F0"/>
                </a:solidFill>
              </a:rPr>
              <a:t>Oslo</a:t>
            </a:r>
          </a:p>
        </p:txBody>
      </p:sp>
    </p:spTree>
    <p:extLst>
      <p:ext uri="{BB962C8B-B14F-4D97-AF65-F5344CB8AC3E}">
        <p14:creationId xmlns:p14="http://schemas.microsoft.com/office/powerpoint/2010/main" val="4286510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636FDF4-4B2D-4B45-BB15-A9137632F81D}"/>
              </a:ext>
            </a:extLst>
          </p:cNvPr>
          <p:cNvSpPr>
            <a:spLocks noGrp="1"/>
          </p:cNvSpPr>
          <p:nvPr>
            <p:ph type="body" sz="quarter" idx="14"/>
          </p:nvPr>
        </p:nvSpPr>
        <p:spPr>
          <a:xfrm>
            <a:off x="0" y="1206500"/>
            <a:ext cx="4007556" cy="4956167"/>
          </a:xfrm>
        </p:spPr>
        <p:txBody>
          <a:bodyPr>
            <a:normAutofit/>
          </a:bodyPr>
          <a:lstStyle/>
          <a:p>
            <a:pPr>
              <a:lnSpc>
                <a:spcPct val="120000"/>
              </a:lnSpc>
              <a:spcAft>
                <a:spcPts val="1200"/>
              </a:spcAft>
            </a:pPr>
            <a:r>
              <a:rPr lang="en-US" sz="1800" b="1" dirty="0">
                <a:solidFill>
                  <a:srgbClr val="FFFF00"/>
                </a:solidFill>
              </a:rPr>
              <a:t>Intergovernmental</a:t>
            </a:r>
            <a:r>
              <a:rPr lang="en-US" sz="1800" dirty="0"/>
              <a:t> network and research infrastructure</a:t>
            </a:r>
            <a:endParaRPr lang="en-US" sz="800" dirty="0"/>
          </a:p>
          <a:p>
            <a:pPr>
              <a:lnSpc>
                <a:spcPct val="120000"/>
              </a:lnSpc>
              <a:spcAft>
                <a:spcPts val="1200"/>
              </a:spcAft>
            </a:pPr>
            <a:r>
              <a:rPr lang="en-US" sz="1800" dirty="0"/>
              <a:t>Provides anyone, anywhere,  </a:t>
            </a:r>
            <a:r>
              <a:rPr lang="en-US" sz="1800" b="1" dirty="0">
                <a:solidFill>
                  <a:srgbClr val="FFFF00"/>
                </a:solidFill>
              </a:rPr>
              <a:t>free and open access to data </a:t>
            </a:r>
            <a:r>
              <a:rPr lang="en-US" sz="1800" dirty="0"/>
              <a:t>about all types of life on Earth</a:t>
            </a:r>
            <a:endParaRPr lang="en-US" sz="800" dirty="0"/>
          </a:p>
          <a:p>
            <a:pPr>
              <a:lnSpc>
                <a:spcPct val="120000"/>
              </a:lnSpc>
              <a:spcAft>
                <a:spcPts val="1200"/>
              </a:spcAft>
            </a:pPr>
            <a:r>
              <a:rPr lang="en-US" sz="1800" b="1" dirty="0">
                <a:solidFill>
                  <a:srgbClr val="FFFF00"/>
                </a:solidFill>
              </a:rPr>
              <a:t>Distributed</a:t>
            </a:r>
            <a:r>
              <a:rPr lang="en-US" sz="1800" dirty="0"/>
              <a:t> research data infrastructure based on </a:t>
            </a:r>
            <a:r>
              <a:rPr lang="en-US" sz="1800" b="1" dirty="0">
                <a:solidFill>
                  <a:srgbClr val="FFFF00"/>
                </a:solidFill>
              </a:rPr>
              <a:t>national participant NODES</a:t>
            </a:r>
          </a:p>
          <a:p>
            <a:pPr>
              <a:lnSpc>
                <a:spcPct val="120000"/>
              </a:lnSpc>
              <a:spcAft>
                <a:spcPts val="1200"/>
              </a:spcAft>
            </a:pPr>
            <a:r>
              <a:rPr lang="en-US" sz="1800" dirty="0"/>
              <a:t>Secretariat in Copenhagen, Denmark</a:t>
            </a:r>
          </a:p>
        </p:txBody>
      </p:sp>
      <p:sp>
        <p:nvSpPr>
          <p:cNvPr id="8" name="Title 7">
            <a:extLst>
              <a:ext uri="{FF2B5EF4-FFF2-40B4-BE49-F238E27FC236}">
                <a16:creationId xmlns:a16="http://schemas.microsoft.com/office/drawing/2014/main" id="{8F6E5225-23F1-9C48-9DF5-C1D902C4E103}"/>
              </a:ext>
            </a:extLst>
          </p:cNvPr>
          <p:cNvSpPr>
            <a:spLocks noGrp="1"/>
          </p:cNvSpPr>
          <p:nvPr>
            <p:ph type="title"/>
          </p:nvPr>
        </p:nvSpPr>
        <p:spPr>
          <a:xfrm>
            <a:off x="236365" y="271463"/>
            <a:ext cx="11701463" cy="744537"/>
          </a:xfrm>
        </p:spPr>
        <p:txBody>
          <a:bodyPr>
            <a:normAutofit/>
          </a:bodyPr>
          <a:lstStyle/>
          <a:p>
            <a:r>
              <a:rPr lang="en-US" sz="3600" dirty="0">
                <a:solidFill>
                  <a:schemeClr val="bg1"/>
                </a:solidFill>
              </a:rPr>
              <a:t>What is gbif?</a:t>
            </a:r>
          </a:p>
        </p:txBody>
      </p:sp>
      <p:sp>
        <p:nvSpPr>
          <p:cNvPr id="11" name="TextBox 10">
            <a:extLst>
              <a:ext uri="{FF2B5EF4-FFF2-40B4-BE49-F238E27FC236}">
                <a16:creationId xmlns:a16="http://schemas.microsoft.com/office/drawing/2014/main" id="{F5EE1B32-57A4-5942-9104-B797E627EE08}"/>
              </a:ext>
            </a:extLst>
          </p:cNvPr>
          <p:cNvSpPr txBox="1"/>
          <p:nvPr/>
        </p:nvSpPr>
        <p:spPr>
          <a:xfrm>
            <a:off x="6800767" y="6301515"/>
            <a:ext cx="2241567" cy="391628"/>
          </a:xfrm>
          <a:prstGeom prst="rect">
            <a:avLst/>
          </a:prstGeom>
          <a:noFill/>
        </p:spPr>
        <p:txBody>
          <a:bodyPr wrap="square" lIns="72000" tIns="72000" rIns="72000" bIns="72000" rtlCol="0">
            <a:spAutoFit/>
          </a:bodyPr>
          <a:lstStyle/>
          <a:p>
            <a:pPr>
              <a:buClr>
                <a:schemeClr val="accent1"/>
              </a:buClr>
            </a:pPr>
            <a:r>
              <a:rPr lang="en-US" sz="1600" dirty="0">
                <a:solidFill>
                  <a:schemeClr val="bg1"/>
                </a:solidFill>
                <a:hlinkClick r:id="rId3">
                  <a:extLst>
                    <a:ext uri="{A12FA001-AC4F-418D-AE19-62706E023703}">
                      <ahyp:hlinkClr xmlns:ahyp="http://schemas.microsoft.com/office/drawing/2018/hyperlinkcolor" val="tx"/>
                    </a:ext>
                  </a:extLst>
                </a:hlinkClick>
              </a:rPr>
              <a:t>https://www.gbif.org</a:t>
            </a:r>
            <a:endParaRPr lang="en-US" sz="1600" dirty="0">
              <a:solidFill>
                <a:schemeClr val="bg1"/>
              </a:solidFill>
            </a:endParaRPr>
          </a:p>
        </p:txBody>
      </p:sp>
      <p:pic>
        <p:nvPicPr>
          <p:cNvPr id="12" name="Picture Placeholder 11" descr="A map of the world&#10;&#10;Description automatically generated with medium confidence">
            <a:extLst>
              <a:ext uri="{FF2B5EF4-FFF2-40B4-BE49-F238E27FC236}">
                <a16:creationId xmlns:a16="http://schemas.microsoft.com/office/drawing/2014/main" id="{3C52E16B-4761-0FBE-6D8B-2C477871382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7235" r="7235"/>
          <a:stretch>
            <a:fillRect/>
          </a:stretch>
        </p:blipFill>
        <p:spPr>
          <a:prstGeom prst="rect">
            <a:avLst/>
          </a:prstGeom>
        </p:spPr>
      </p:pic>
    </p:spTree>
    <p:extLst>
      <p:ext uri="{BB962C8B-B14F-4D97-AF65-F5344CB8AC3E}">
        <p14:creationId xmlns:p14="http://schemas.microsoft.com/office/powerpoint/2010/main" val="1980736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28F81-EEDA-4B48-AEA3-D17059C92D26}"/>
              </a:ext>
            </a:extLst>
          </p:cNvPr>
          <p:cNvSpPr>
            <a:spLocks noGrp="1"/>
          </p:cNvSpPr>
          <p:nvPr>
            <p:ph idx="1"/>
          </p:nvPr>
        </p:nvSpPr>
        <p:spPr>
          <a:xfrm>
            <a:off x="304802" y="1627653"/>
            <a:ext cx="4294909" cy="4536082"/>
          </a:xfrm>
        </p:spPr>
        <p:txBody>
          <a:bodyPr>
            <a:normAutofit lnSpcReduction="10000"/>
          </a:bodyPr>
          <a:lstStyle/>
          <a:p>
            <a:pPr marL="178010" indent="0">
              <a:buNone/>
            </a:pPr>
            <a:r>
              <a:rPr lang="en-US" sz="2400" dirty="0">
                <a:solidFill>
                  <a:schemeClr val="bg1">
                    <a:lumMod val="95000"/>
                  </a:schemeClr>
                </a:solidFill>
              </a:rPr>
              <a:t>Data mobilization</a:t>
            </a:r>
          </a:p>
          <a:p>
            <a:pPr marL="178010" indent="0">
              <a:buNone/>
            </a:pPr>
            <a:r>
              <a:rPr lang="en-US" sz="2400" dirty="0">
                <a:solidFill>
                  <a:schemeClr val="bg1">
                    <a:lumMod val="95000"/>
                  </a:schemeClr>
                </a:solidFill>
              </a:rPr>
              <a:t>Institute sector</a:t>
            </a:r>
          </a:p>
          <a:p>
            <a:pPr marL="178010" indent="0">
              <a:buNone/>
            </a:pPr>
            <a:r>
              <a:rPr lang="en-US" sz="2400" dirty="0">
                <a:solidFill>
                  <a:schemeClr val="bg1">
                    <a:lumMod val="95000"/>
                  </a:schemeClr>
                </a:solidFill>
              </a:rPr>
              <a:t>Ecology &amp; Observation data</a:t>
            </a:r>
          </a:p>
          <a:p>
            <a:pPr marL="178010" indent="0">
              <a:buNone/>
            </a:pPr>
            <a:endParaRPr lang="en-US" sz="1200" dirty="0">
              <a:solidFill>
                <a:schemeClr val="bg1">
                  <a:lumMod val="95000"/>
                </a:schemeClr>
              </a:solidFill>
            </a:endParaRPr>
          </a:p>
          <a:p>
            <a:pPr marL="178010" indent="0">
              <a:buNone/>
            </a:pPr>
            <a:r>
              <a:rPr lang="en-US" sz="2400" dirty="0">
                <a:solidFill>
                  <a:schemeClr val="bg1">
                    <a:lumMod val="95000"/>
                  </a:schemeClr>
                </a:solidFill>
              </a:rPr>
              <a:t>NINA coordination</a:t>
            </a:r>
          </a:p>
          <a:p>
            <a:pPr marL="178010" indent="0">
              <a:buNone/>
            </a:pPr>
            <a:r>
              <a:rPr lang="en-US" sz="2400" dirty="0">
                <a:solidFill>
                  <a:schemeClr val="bg1">
                    <a:lumMod val="95000"/>
                  </a:schemeClr>
                </a:solidFill>
              </a:rPr>
              <a:t>Distributed infrastructure</a:t>
            </a:r>
          </a:p>
          <a:p>
            <a:pPr marL="178010" indent="0">
              <a:buNone/>
            </a:pPr>
            <a:r>
              <a:rPr lang="en-US" sz="2400" dirty="0">
                <a:solidFill>
                  <a:schemeClr val="bg1">
                    <a:lumMod val="95000"/>
                  </a:schemeClr>
                </a:solidFill>
              </a:rPr>
              <a:t>Consortium (8 institutions)</a:t>
            </a:r>
          </a:p>
          <a:p>
            <a:pPr marL="178010" indent="0">
              <a:buNone/>
            </a:pPr>
            <a:endParaRPr lang="en-US" sz="1200" dirty="0">
              <a:solidFill>
                <a:schemeClr val="bg1">
                  <a:lumMod val="95000"/>
                </a:schemeClr>
              </a:solidFill>
            </a:endParaRPr>
          </a:p>
          <a:p>
            <a:pPr marL="178010" indent="0">
              <a:buNone/>
            </a:pPr>
            <a:r>
              <a:rPr lang="en-US" sz="2400" dirty="0">
                <a:solidFill>
                  <a:schemeClr val="bg1">
                    <a:lumMod val="95000"/>
                  </a:schemeClr>
                </a:solidFill>
              </a:rPr>
              <a:t>GBIF Hosted Portal</a:t>
            </a:r>
          </a:p>
          <a:p>
            <a:pPr marL="178010" indent="0">
              <a:buNone/>
            </a:pPr>
            <a:r>
              <a:rPr lang="en-US" sz="2400" dirty="0">
                <a:solidFill>
                  <a:schemeClr val="bg1">
                    <a:lumMod val="95000"/>
                  </a:schemeClr>
                </a:solidFill>
              </a:rPr>
              <a:t>Annual colloquium meetings</a:t>
            </a:r>
          </a:p>
          <a:p>
            <a:pPr marL="178010" indent="0">
              <a:buNone/>
            </a:pPr>
            <a:r>
              <a:rPr lang="en-US" sz="2400" dirty="0">
                <a:solidFill>
                  <a:schemeClr val="bg1">
                    <a:lumMod val="95000"/>
                  </a:schemeClr>
                </a:solidFill>
              </a:rPr>
              <a:t>Open Science courses</a:t>
            </a:r>
          </a:p>
        </p:txBody>
      </p:sp>
      <p:pic>
        <p:nvPicPr>
          <p:cNvPr id="5" name="Picture 4">
            <a:extLst>
              <a:ext uri="{FF2B5EF4-FFF2-40B4-BE49-F238E27FC236}">
                <a16:creationId xmlns:a16="http://schemas.microsoft.com/office/drawing/2014/main" id="{81C43308-BB10-BB4C-BE28-8507A05D3FF2}"/>
              </a:ext>
            </a:extLst>
          </p:cNvPr>
          <p:cNvPicPr>
            <a:picLocks noChangeAspect="1"/>
          </p:cNvPicPr>
          <p:nvPr/>
        </p:nvPicPr>
        <p:blipFill>
          <a:blip r:embed="rId3"/>
          <a:stretch>
            <a:fillRect/>
          </a:stretch>
        </p:blipFill>
        <p:spPr>
          <a:xfrm>
            <a:off x="35527" y="153017"/>
            <a:ext cx="4833459" cy="1349145"/>
          </a:xfrm>
          <a:prstGeom prst="rect">
            <a:avLst/>
          </a:prstGeom>
        </p:spPr>
      </p:pic>
      <p:pic>
        <p:nvPicPr>
          <p:cNvPr id="4" name="Picture 3" descr="A screenshot of a website&#10;&#10;Description automatically generated with medium confidence">
            <a:extLst>
              <a:ext uri="{FF2B5EF4-FFF2-40B4-BE49-F238E27FC236}">
                <a16:creationId xmlns:a16="http://schemas.microsoft.com/office/drawing/2014/main" id="{2C70D504-C98D-BAA9-8820-89820DBDB6E2}"/>
              </a:ext>
            </a:extLst>
          </p:cNvPr>
          <p:cNvPicPr>
            <a:picLocks noChangeAspect="1"/>
          </p:cNvPicPr>
          <p:nvPr/>
        </p:nvPicPr>
        <p:blipFill>
          <a:blip r:embed="rId4"/>
          <a:stretch>
            <a:fillRect/>
          </a:stretch>
        </p:blipFill>
        <p:spPr>
          <a:xfrm>
            <a:off x="5142809" y="1502162"/>
            <a:ext cx="6562191" cy="4203797"/>
          </a:xfrm>
          <a:prstGeom prst="rect">
            <a:avLst/>
          </a:prstGeom>
        </p:spPr>
      </p:pic>
    </p:spTree>
    <p:extLst>
      <p:ext uri="{BB962C8B-B14F-4D97-AF65-F5344CB8AC3E}">
        <p14:creationId xmlns:p14="http://schemas.microsoft.com/office/powerpoint/2010/main" val="3252901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1" name="Picture 30" descr="A white outline of a country&#10;&#10;Description automatically generated with low confidence">
            <a:extLst>
              <a:ext uri="{FF2B5EF4-FFF2-40B4-BE49-F238E27FC236}">
                <a16:creationId xmlns:a16="http://schemas.microsoft.com/office/drawing/2014/main" id="{BB70DAEE-23F5-641B-3528-E2C6A1D8B819}"/>
              </a:ext>
            </a:extLst>
          </p:cNvPr>
          <p:cNvPicPr>
            <a:picLocks noChangeAspect="1"/>
          </p:cNvPicPr>
          <p:nvPr/>
        </p:nvPicPr>
        <p:blipFill>
          <a:blip r:embed="rId3"/>
          <a:stretch>
            <a:fillRect/>
          </a:stretch>
        </p:blipFill>
        <p:spPr>
          <a:xfrm>
            <a:off x="6340151" y="994"/>
            <a:ext cx="5819864" cy="6862921"/>
          </a:xfrm>
          <a:prstGeom prst="rect">
            <a:avLst/>
          </a:prstGeom>
        </p:spPr>
      </p:pic>
      <p:sp>
        <p:nvSpPr>
          <p:cNvPr id="2" name="Title 1">
            <a:extLst>
              <a:ext uri="{FF2B5EF4-FFF2-40B4-BE49-F238E27FC236}">
                <a16:creationId xmlns:a16="http://schemas.microsoft.com/office/drawing/2014/main" id="{3BF36E55-6858-0C49-86C5-CE0AE40FDC56}"/>
              </a:ext>
            </a:extLst>
          </p:cNvPr>
          <p:cNvSpPr>
            <a:spLocks noGrp="1"/>
          </p:cNvSpPr>
          <p:nvPr>
            <p:ph type="title"/>
          </p:nvPr>
        </p:nvSpPr>
        <p:spPr>
          <a:xfrm>
            <a:off x="513885" y="239365"/>
            <a:ext cx="7455249" cy="1061179"/>
          </a:xfrm>
        </p:spPr>
        <p:txBody>
          <a:bodyPr>
            <a:normAutofit fontScale="90000"/>
          </a:bodyPr>
          <a:lstStyle/>
          <a:p>
            <a:r>
              <a:rPr lang="en-US" sz="4267" dirty="0">
                <a:solidFill>
                  <a:srgbClr val="92D050"/>
                </a:solidFill>
              </a:rPr>
              <a:t>Living Norway Ecological </a:t>
            </a:r>
            <a:r>
              <a:rPr lang="en-US" sz="4267" dirty="0">
                <a:solidFill>
                  <a:srgbClr val="F26640"/>
                </a:solidFill>
              </a:rPr>
              <a:t>Data Network</a:t>
            </a:r>
          </a:p>
        </p:txBody>
      </p:sp>
      <p:pic>
        <p:nvPicPr>
          <p:cNvPr id="9" name="Picture 8" descr="UiO transp.png">
            <a:extLst>
              <a:ext uri="{FF2B5EF4-FFF2-40B4-BE49-F238E27FC236}">
                <a16:creationId xmlns:a16="http://schemas.microsoft.com/office/drawing/2014/main" id="{03A3C31E-25BB-B74F-B271-938D885776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8922" y="5598816"/>
            <a:ext cx="586413" cy="586413"/>
          </a:xfrm>
          <a:prstGeom prst="rect">
            <a:avLst/>
          </a:prstGeom>
          <a:effectLst/>
        </p:spPr>
      </p:pic>
      <p:pic>
        <p:nvPicPr>
          <p:cNvPr id="6" name="Picture 5">
            <a:extLst>
              <a:ext uri="{FF2B5EF4-FFF2-40B4-BE49-F238E27FC236}">
                <a16:creationId xmlns:a16="http://schemas.microsoft.com/office/drawing/2014/main" id="{ECA625AD-C27D-DB45-8A27-BD7A943921F8}"/>
              </a:ext>
            </a:extLst>
          </p:cNvPr>
          <p:cNvPicPr>
            <a:picLocks noChangeAspect="1"/>
          </p:cNvPicPr>
          <p:nvPr/>
        </p:nvPicPr>
        <p:blipFill>
          <a:blip r:embed="rId5"/>
          <a:stretch>
            <a:fillRect/>
          </a:stretch>
        </p:blipFill>
        <p:spPr>
          <a:xfrm>
            <a:off x="8618539" y="4177448"/>
            <a:ext cx="493349" cy="484099"/>
          </a:xfrm>
          <a:prstGeom prst="rect">
            <a:avLst/>
          </a:prstGeom>
        </p:spPr>
      </p:pic>
      <p:pic>
        <p:nvPicPr>
          <p:cNvPr id="16" name="Picture 15" descr="-1.png">
            <a:extLst>
              <a:ext uri="{FF2B5EF4-FFF2-40B4-BE49-F238E27FC236}">
                <a16:creationId xmlns:a16="http://schemas.microsoft.com/office/drawing/2014/main" id="{C724F9F6-83A4-0441-909B-8628A94187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99533" y="4194895"/>
            <a:ext cx="484097" cy="484097"/>
          </a:xfrm>
          <a:prstGeom prst="rect">
            <a:avLst/>
          </a:prstGeom>
        </p:spPr>
      </p:pic>
      <p:pic>
        <p:nvPicPr>
          <p:cNvPr id="7" name="Picture 6" descr="A picture containing bird, emblem, symbol, logo&#10;&#10;Description automatically generated">
            <a:extLst>
              <a:ext uri="{FF2B5EF4-FFF2-40B4-BE49-F238E27FC236}">
                <a16:creationId xmlns:a16="http://schemas.microsoft.com/office/drawing/2014/main" id="{974FA30B-914C-16EF-C286-3BF05C603750}"/>
              </a:ext>
            </a:extLst>
          </p:cNvPr>
          <p:cNvPicPr>
            <a:picLocks noChangeAspect="1"/>
          </p:cNvPicPr>
          <p:nvPr/>
        </p:nvPicPr>
        <p:blipFill>
          <a:blip r:embed="rId7"/>
          <a:stretch>
            <a:fillRect/>
          </a:stretch>
        </p:blipFill>
        <p:spPr>
          <a:xfrm>
            <a:off x="6231367" y="5482150"/>
            <a:ext cx="686268" cy="686268"/>
          </a:xfrm>
          <a:prstGeom prst="rect">
            <a:avLst/>
          </a:prstGeom>
        </p:spPr>
      </p:pic>
      <p:sp>
        <p:nvSpPr>
          <p:cNvPr id="35" name="TextBox 34">
            <a:extLst>
              <a:ext uri="{FF2B5EF4-FFF2-40B4-BE49-F238E27FC236}">
                <a16:creationId xmlns:a16="http://schemas.microsoft.com/office/drawing/2014/main" id="{F0577D6C-FB9D-3260-78A3-77F1DA5E64CB}"/>
              </a:ext>
            </a:extLst>
          </p:cNvPr>
          <p:cNvSpPr txBox="1"/>
          <p:nvPr/>
        </p:nvSpPr>
        <p:spPr>
          <a:xfrm>
            <a:off x="447381" y="1709314"/>
            <a:ext cx="6627663" cy="4277709"/>
          </a:xfrm>
          <a:prstGeom prst="rect">
            <a:avLst/>
          </a:prstGeom>
          <a:noFill/>
        </p:spPr>
        <p:txBody>
          <a:bodyPr wrap="square">
            <a:spAutoFit/>
          </a:bodyPr>
          <a:lstStyle/>
          <a:p>
            <a:r>
              <a:rPr lang="en-NO" sz="1867" dirty="0">
                <a:solidFill>
                  <a:srgbClr val="92D050"/>
                </a:solidFill>
              </a:rPr>
              <a:t>Trondheim</a:t>
            </a:r>
            <a:endParaRPr lang="en-NO" sz="2133" dirty="0">
              <a:solidFill>
                <a:srgbClr val="92D050"/>
              </a:solidFill>
            </a:endParaRPr>
          </a:p>
          <a:p>
            <a:r>
              <a:rPr lang="en-NO" sz="2400" b="1" dirty="0">
                <a:solidFill>
                  <a:schemeClr val="bg1"/>
                </a:solidFill>
              </a:rPr>
              <a:t>Norwegian Institute of Nature Research (NINA)</a:t>
            </a:r>
          </a:p>
          <a:p>
            <a:r>
              <a:rPr lang="en-NO" sz="2133" dirty="0">
                <a:solidFill>
                  <a:schemeClr val="bg1"/>
                </a:solidFill>
              </a:rPr>
              <a:t>Norwegian University of Science and Technology</a:t>
            </a:r>
          </a:p>
          <a:p>
            <a:r>
              <a:rPr lang="en-NO" sz="2133" dirty="0">
                <a:solidFill>
                  <a:schemeClr val="bg1"/>
                </a:solidFill>
              </a:rPr>
              <a:t>Norwegian Biodiversity Information Centre</a:t>
            </a:r>
          </a:p>
          <a:p>
            <a:endParaRPr lang="en-NO" sz="2133" dirty="0">
              <a:solidFill>
                <a:schemeClr val="bg1"/>
              </a:solidFill>
            </a:endParaRPr>
          </a:p>
          <a:p>
            <a:r>
              <a:rPr lang="en-NO" sz="1867" dirty="0">
                <a:solidFill>
                  <a:schemeClr val="bg1">
                    <a:lumMod val="65000"/>
                  </a:schemeClr>
                </a:solidFill>
              </a:rPr>
              <a:t>Bergen</a:t>
            </a:r>
            <a:endParaRPr lang="en-NO" sz="2133" dirty="0">
              <a:solidFill>
                <a:schemeClr val="bg1">
                  <a:lumMod val="65000"/>
                </a:schemeClr>
              </a:solidFill>
            </a:endParaRPr>
          </a:p>
          <a:p>
            <a:r>
              <a:rPr lang="en-NO" sz="2133" dirty="0">
                <a:solidFill>
                  <a:schemeClr val="bg1"/>
                </a:solidFill>
              </a:rPr>
              <a:t>University of Bergen</a:t>
            </a:r>
          </a:p>
          <a:p>
            <a:endParaRPr lang="en-NO" sz="2133" dirty="0">
              <a:solidFill>
                <a:schemeClr val="bg1"/>
              </a:solidFill>
            </a:endParaRPr>
          </a:p>
          <a:p>
            <a:r>
              <a:rPr lang="en-NO" sz="1867" dirty="0">
                <a:solidFill>
                  <a:schemeClr val="bg1">
                    <a:lumMod val="65000"/>
                  </a:schemeClr>
                </a:solidFill>
              </a:rPr>
              <a:t>Oslo</a:t>
            </a:r>
            <a:endParaRPr lang="en-NO" sz="2133" dirty="0">
              <a:solidFill>
                <a:schemeClr val="bg1">
                  <a:lumMod val="65000"/>
                </a:schemeClr>
              </a:solidFill>
            </a:endParaRPr>
          </a:p>
          <a:p>
            <a:r>
              <a:rPr lang="en-NO" sz="2133" dirty="0">
                <a:solidFill>
                  <a:schemeClr val="bg1"/>
                </a:solidFill>
              </a:rPr>
              <a:t>University of Oslo</a:t>
            </a:r>
          </a:p>
          <a:p>
            <a:r>
              <a:rPr lang="en-NO" sz="2133" dirty="0">
                <a:solidFill>
                  <a:schemeClr val="bg1"/>
                </a:solidFill>
              </a:rPr>
              <a:t>Norwegian University of Life Sciences</a:t>
            </a:r>
          </a:p>
          <a:p>
            <a:r>
              <a:rPr lang="en-NO" sz="2133" dirty="0">
                <a:solidFill>
                  <a:schemeClr val="bg1"/>
                </a:solidFill>
              </a:rPr>
              <a:t>Norwegian Institute of Bioeconomy Research</a:t>
            </a:r>
          </a:p>
          <a:p>
            <a:r>
              <a:rPr lang="en-NO" sz="2133" dirty="0">
                <a:solidFill>
                  <a:schemeClr val="bg1"/>
                </a:solidFill>
              </a:rPr>
              <a:t>Norwegian Institute for Water Research</a:t>
            </a:r>
          </a:p>
        </p:txBody>
      </p:sp>
      <p:pic>
        <p:nvPicPr>
          <p:cNvPr id="37" name="Picture 36" descr="A picture containing black, darkness&#10;&#10;Description automatically generated">
            <a:extLst>
              <a:ext uri="{FF2B5EF4-FFF2-40B4-BE49-F238E27FC236}">
                <a16:creationId xmlns:a16="http://schemas.microsoft.com/office/drawing/2014/main" id="{100698A0-C928-FDAA-A08C-8BFF4B5FAC1E}"/>
              </a:ext>
            </a:extLst>
          </p:cNvPr>
          <p:cNvPicPr>
            <a:picLocks noChangeAspect="1"/>
          </p:cNvPicPr>
          <p:nvPr/>
        </p:nvPicPr>
        <p:blipFill>
          <a:blip r:embed="rId8"/>
          <a:stretch>
            <a:fillRect/>
          </a:stretch>
        </p:blipFill>
        <p:spPr>
          <a:xfrm>
            <a:off x="10455387" y="183945"/>
            <a:ext cx="651256" cy="638232"/>
          </a:xfrm>
          <a:prstGeom prst="rect">
            <a:avLst/>
          </a:prstGeom>
          <a:effectLst>
            <a:glow rad="254000">
              <a:schemeClr val="bg1">
                <a:alpha val="80000"/>
              </a:schemeClr>
            </a:glow>
          </a:effectLst>
        </p:spPr>
      </p:pic>
      <p:sp>
        <p:nvSpPr>
          <p:cNvPr id="5" name="TextBox 4">
            <a:extLst>
              <a:ext uri="{FF2B5EF4-FFF2-40B4-BE49-F238E27FC236}">
                <a16:creationId xmlns:a16="http://schemas.microsoft.com/office/drawing/2014/main" id="{BC5C3A40-BCCE-983B-2794-1ACEB5A5318D}"/>
              </a:ext>
            </a:extLst>
          </p:cNvPr>
          <p:cNvSpPr txBox="1"/>
          <p:nvPr/>
        </p:nvSpPr>
        <p:spPr>
          <a:xfrm>
            <a:off x="8849455" y="272618"/>
            <a:ext cx="1382684" cy="338554"/>
          </a:xfrm>
          <a:prstGeom prst="rect">
            <a:avLst/>
          </a:prstGeom>
          <a:noFill/>
        </p:spPr>
        <p:txBody>
          <a:bodyPr wrap="square">
            <a:spAutoFit/>
          </a:bodyPr>
          <a:lstStyle/>
          <a:p>
            <a:pPr algn="r"/>
            <a:r>
              <a:rPr lang="en-NO" sz="1600" dirty="0">
                <a:solidFill>
                  <a:schemeClr val="tx1">
                    <a:lumMod val="50000"/>
                    <a:lumOff val="50000"/>
                  </a:schemeClr>
                </a:solidFill>
                <a:highlight>
                  <a:srgbClr val="FBF4D7"/>
                </a:highlight>
              </a:rPr>
              <a:t>Tromsø</a:t>
            </a:r>
          </a:p>
        </p:txBody>
      </p:sp>
      <p:sp>
        <p:nvSpPr>
          <p:cNvPr id="10" name="TextBox 9">
            <a:extLst>
              <a:ext uri="{FF2B5EF4-FFF2-40B4-BE49-F238E27FC236}">
                <a16:creationId xmlns:a16="http://schemas.microsoft.com/office/drawing/2014/main" id="{B2CFD5B9-FDFC-04BC-4A03-AB6229FCE870}"/>
              </a:ext>
            </a:extLst>
          </p:cNvPr>
          <p:cNvSpPr txBox="1"/>
          <p:nvPr/>
        </p:nvSpPr>
        <p:spPr>
          <a:xfrm>
            <a:off x="7367631" y="4280252"/>
            <a:ext cx="1382684" cy="369332"/>
          </a:xfrm>
          <a:prstGeom prst="rect">
            <a:avLst/>
          </a:prstGeom>
          <a:noFill/>
        </p:spPr>
        <p:txBody>
          <a:bodyPr wrap="square">
            <a:spAutoFit/>
          </a:bodyPr>
          <a:lstStyle/>
          <a:p>
            <a:r>
              <a:rPr lang="en-NO" dirty="0">
                <a:solidFill>
                  <a:schemeClr val="accent5"/>
                </a:solidFill>
                <a:highlight>
                  <a:srgbClr val="FBF4D7"/>
                </a:highlight>
              </a:rPr>
              <a:t>Trondheim</a:t>
            </a:r>
          </a:p>
        </p:txBody>
      </p:sp>
      <p:sp>
        <p:nvSpPr>
          <p:cNvPr id="11" name="TextBox 10">
            <a:extLst>
              <a:ext uri="{FF2B5EF4-FFF2-40B4-BE49-F238E27FC236}">
                <a16:creationId xmlns:a16="http://schemas.microsoft.com/office/drawing/2014/main" id="{F75281E3-CAB2-F90B-88B3-54B17AB5BD60}"/>
              </a:ext>
            </a:extLst>
          </p:cNvPr>
          <p:cNvSpPr txBox="1"/>
          <p:nvPr/>
        </p:nvSpPr>
        <p:spPr>
          <a:xfrm>
            <a:off x="6770656" y="5486730"/>
            <a:ext cx="874598" cy="338554"/>
          </a:xfrm>
          <a:prstGeom prst="rect">
            <a:avLst/>
          </a:prstGeom>
          <a:noFill/>
        </p:spPr>
        <p:txBody>
          <a:bodyPr wrap="square">
            <a:spAutoFit/>
          </a:bodyPr>
          <a:lstStyle/>
          <a:p>
            <a:pPr algn="r"/>
            <a:r>
              <a:rPr lang="en-NO" sz="1600" dirty="0">
                <a:solidFill>
                  <a:schemeClr val="tx1">
                    <a:lumMod val="50000"/>
                    <a:lumOff val="50000"/>
                  </a:schemeClr>
                </a:solidFill>
                <a:highlight>
                  <a:srgbClr val="FBF4D7"/>
                </a:highlight>
              </a:rPr>
              <a:t>Bergen</a:t>
            </a:r>
          </a:p>
        </p:txBody>
      </p:sp>
      <p:sp>
        <p:nvSpPr>
          <p:cNvPr id="12" name="TextBox 11">
            <a:extLst>
              <a:ext uri="{FF2B5EF4-FFF2-40B4-BE49-F238E27FC236}">
                <a16:creationId xmlns:a16="http://schemas.microsoft.com/office/drawing/2014/main" id="{A09DBC0F-D689-4775-856B-A9640E5F3D6D}"/>
              </a:ext>
            </a:extLst>
          </p:cNvPr>
          <p:cNvSpPr txBox="1"/>
          <p:nvPr/>
        </p:nvSpPr>
        <p:spPr>
          <a:xfrm>
            <a:off x="7331601" y="5817746"/>
            <a:ext cx="1015665" cy="338554"/>
          </a:xfrm>
          <a:prstGeom prst="rect">
            <a:avLst/>
          </a:prstGeom>
          <a:noFill/>
        </p:spPr>
        <p:txBody>
          <a:bodyPr wrap="square">
            <a:spAutoFit/>
          </a:bodyPr>
          <a:lstStyle/>
          <a:p>
            <a:r>
              <a:rPr lang="en-NO" sz="1600" dirty="0">
                <a:solidFill>
                  <a:schemeClr val="tx1">
                    <a:lumMod val="50000"/>
                    <a:lumOff val="50000"/>
                  </a:schemeClr>
                </a:solidFill>
                <a:highlight>
                  <a:srgbClr val="FBF4D7"/>
                </a:highlight>
              </a:rPr>
              <a:t>Oslo</a:t>
            </a:r>
          </a:p>
        </p:txBody>
      </p:sp>
      <p:pic>
        <p:nvPicPr>
          <p:cNvPr id="8" name="Picture 7" descr="A green and orange text on a black background&#10;&#10;Description automatically generated with medium confidence">
            <a:extLst>
              <a:ext uri="{FF2B5EF4-FFF2-40B4-BE49-F238E27FC236}">
                <a16:creationId xmlns:a16="http://schemas.microsoft.com/office/drawing/2014/main" id="{28433A29-C4E5-6598-26E3-C6964EA5E272}"/>
              </a:ext>
            </a:extLst>
          </p:cNvPr>
          <p:cNvPicPr>
            <a:picLocks noChangeAspect="1"/>
          </p:cNvPicPr>
          <p:nvPr/>
        </p:nvPicPr>
        <p:blipFill>
          <a:blip r:embed="rId9"/>
          <a:stretch>
            <a:fillRect/>
          </a:stretch>
        </p:blipFill>
        <p:spPr>
          <a:xfrm>
            <a:off x="4740133" y="870977"/>
            <a:ext cx="2693073" cy="708335"/>
          </a:xfrm>
          <a:prstGeom prst="rect">
            <a:avLst/>
          </a:prstGeom>
        </p:spPr>
      </p:pic>
      <p:pic>
        <p:nvPicPr>
          <p:cNvPr id="15" name="Picture 14" descr="A picture containing font, symbol, graphics, logo&#10;&#10;Description automatically generated">
            <a:extLst>
              <a:ext uri="{FF2B5EF4-FFF2-40B4-BE49-F238E27FC236}">
                <a16:creationId xmlns:a16="http://schemas.microsoft.com/office/drawing/2014/main" id="{2ECB9C2D-95ED-9F28-D71A-58B15A95C88D}"/>
              </a:ext>
            </a:extLst>
          </p:cNvPr>
          <p:cNvPicPr>
            <a:picLocks noChangeAspect="1"/>
          </p:cNvPicPr>
          <p:nvPr/>
        </p:nvPicPr>
        <p:blipFill>
          <a:blip r:embed="rId10"/>
          <a:stretch>
            <a:fillRect/>
          </a:stretch>
        </p:blipFill>
        <p:spPr>
          <a:xfrm>
            <a:off x="8601228" y="5654175"/>
            <a:ext cx="602691" cy="484097"/>
          </a:xfrm>
          <a:prstGeom prst="rect">
            <a:avLst/>
          </a:prstGeom>
        </p:spPr>
      </p:pic>
      <p:pic>
        <p:nvPicPr>
          <p:cNvPr id="18" name="Picture 17" descr="A white logo on a green background&#10;&#10;Description automatically generated with medium confidence">
            <a:extLst>
              <a:ext uri="{FF2B5EF4-FFF2-40B4-BE49-F238E27FC236}">
                <a16:creationId xmlns:a16="http://schemas.microsoft.com/office/drawing/2014/main" id="{5C4097BA-88EE-9DB8-4048-1A239BA61D99}"/>
              </a:ext>
            </a:extLst>
          </p:cNvPr>
          <p:cNvPicPr>
            <a:picLocks noChangeAspect="1"/>
          </p:cNvPicPr>
          <p:nvPr/>
        </p:nvPicPr>
        <p:blipFill>
          <a:blip r:embed="rId11"/>
          <a:stretch>
            <a:fillRect/>
          </a:stretch>
        </p:blipFill>
        <p:spPr>
          <a:xfrm>
            <a:off x="9331332" y="5635682"/>
            <a:ext cx="488365" cy="502589"/>
          </a:xfrm>
          <a:prstGeom prst="rect">
            <a:avLst/>
          </a:prstGeom>
        </p:spPr>
      </p:pic>
      <p:pic>
        <p:nvPicPr>
          <p:cNvPr id="22" name="Picture 21" descr="A picture containing graphics, font, graphic design, design&#10;&#10;Description automatically generated">
            <a:extLst>
              <a:ext uri="{FF2B5EF4-FFF2-40B4-BE49-F238E27FC236}">
                <a16:creationId xmlns:a16="http://schemas.microsoft.com/office/drawing/2014/main" id="{7EE22A7B-D98D-0A07-B680-F5BB36BEAF11}"/>
              </a:ext>
            </a:extLst>
          </p:cNvPr>
          <p:cNvPicPr>
            <a:picLocks noChangeAspect="1"/>
          </p:cNvPicPr>
          <p:nvPr/>
        </p:nvPicPr>
        <p:blipFill>
          <a:blip r:embed="rId12"/>
          <a:stretch>
            <a:fillRect/>
          </a:stretch>
        </p:blipFill>
        <p:spPr>
          <a:xfrm>
            <a:off x="9978675" y="5712879"/>
            <a:ext cx="1277845" cy="348196"/>
          </a:xfrm>
          <a:prstGeom prst="rect">
            <a:avLst/>
          </a:prstGeom>
        </p:spPr>
      </p:pic>
      <p:pic>
        <p:nvPicPr>
          <p:cNvPr id="23" name="Picture 22">
            <a:extLst>
              <a:ext uri="{FF2B5EF4-FFF2-40B4-BE49-F238E27FC236}">
                <a16:creationId xmlns:a16="http://schemas.microsoft.com/office/drawing/2014/main" id="{F513B794-0A2D-F9BE-388E-8AB4BC0C209E}"/>
              </a:ext>
            </a:extLst>
          </p:cNvPr>
          <p:cNvPicPr>
            <a:picLocks noChangeAspect="1"/>
          </p:cNvPicPr>
          <p:nvPr/>
        </p:nvPicPr>
        <p:blipFill>
          <a:blip r:embed="rId13"/>
          <a:stretch>
            <a:fillRect/>
          </a:stretch>
        </p:blipFill>
        <p:spPr>
          <a:xfrm>
            <a:off x="9829022" y="4216647"/>
            <a:ext cx="473852" cy="484097"/>
          </a:xfrm>
          <a:prstGeom prst="rect">
            <a:avLst/>
          </a:prstGeom>
          <a:effectLst>
            <a:glow rad="63500">
              <a:schemeClr val="bg1">
                <a:lumMod val="95000"/>
                <a:alpha val="40000"/>
              </a:schemeClr>
            </a:glow>
          </a:effectLst>
        </p:spPr>
      </p:pic>
    </p:spTree>
    <p:extLst>
      <p:ext uri="{BB962C8B-B14F-4D97-AF65-F5344CB8AC3E}">
        <p14:creationId xmlns:p14="http://schemas.microsoft.com/office/powerpoint/2010/main" val="1372167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7E49-4F40-3442-9125-11A8FAC30856}"/>
              </a:ext>
            </a:extLst>
          </p:cNvPr>
          <p:cNvSpPr>
            <a:spLocks noGrp="1"/>
          </p:cNvSpPr>
          <p:nvPr>
            <p:ph type="title"/>
          </p:nvPr>
        </p:nvSpPr>
        <p:spPr>
          <a:xfrm>
            <a:off x="475040" y="274637"/>
            <a:ext cx="11107360" cy="793915"/>
          </a:xfrm>
        </p:spPr>
        <p:txBody>
          <a:bodyPr>
            <a:normAutofit/>
          </a:bodyPr>
          <a:lstStyle/>
          <a:p>
            <a:r>
              <a:rPr lang="en-US" sz="3200" dirty="0">
                <a:solidFill>
                  <a:srgbClr val="92D050"/>
                </a:solidFill>
              </a:rPr>
              <a:t>Nature Biobank (RCN infrastructure)</a:t>
            </a:r>
          </a:p>
        </p:txBody>
      </p:sp>
      <p:sp>
        <p:nvSpPr>
          <p:cNvPr id="3" name="Content Placeholder 2">
            <a:extLst>
              <a:ext uri="{FF2B5EF4-FFF2-40B4-BE49-F238E27FC236}">
                <a16:creationId xmlns:a16="http://schemas.microsoft.com/office/drawing/2014/main" id="{F4F3A2CD-BB39-8144-AFC7-24FD25EE7924}"/>
              </a:ext>
            </a:extLst>
          </p:cNvPr>
          <p:cNvSpPr>
            <a:spLocks noGrp="1"/>
          </p:cNvSpPr>
          <p:nvPr>
            <p:ph idx="1"/>
          </p:nvPr>
        </p:nvSpPr>
        <p:spPr>
          <a:xfrm>
            <a:off x="310696" y="1426105"/>
            <a:ext cx="4646276" cy="4617407"/>
          </a:xfrm>
        </p:spPr>
        <p:txBody>
          <a:bodyPr/>
          <a:lstStyle/>
          <a:p>
            <a:pPr marL="178010" indent="0">
              <a:buNone/>
            </a:pPr>
            <a:r>
              <a:rPr lang="en-US" sz="2667" dirty="0">
                <a:solidFill>
                  <a:schemeClr val="bg1">
                    <a:lumMod val="95000"/>
                  </a:schemeClr>
                </a:solidFill>
              </a:rPr>
              <a:t>Nature biobank of digitized material samples </a:t>
            </a:r>
            <a:r>
              <a:rPr lang="en-US" sz="2667" i="1" dirty="0">
                <a:solidFill>
                  <a:schemeClr val="bg1">
                    <a:lumMod val="95000"/>
                  </a:schemeClr>
                </a:solidFill>
              </a:rPr>
              <a:t>in silico</a:t>
            </a:r>
          </a:p>
          <a:p>
            <a:pPr marL="178010" indent="0">
              <a:buNone/>
            </a:pPr>
            <a:endParaRPr lang="en-US" sz="1333" dirty="0">
              <a:solidFill>
                <a:schemeClr val="bg1">
                  <a:lumMod val="95000"/>
                </a:schemeClr>
              </a:solidFill>
            </a:endParaRPr>
          </a:p>
          <a:p>
            <a:pPr marL="178010" indent="0">
              <a:buNone/>
            </a:pPr>
            <a:r>
              <a:rPr lang="en-US" sz="2400" dirty="0">
                <a:solidFill>
                  <a:schemeClr val="bg1">
                    <a:lumMod val="95000"/>
                  </a:schemeClr>
                </a:solidFill>
              </a:rPr>
              <a:t>Distributed infrastructure</a:t>
            </a:r>
          </a:p>
          <a:p>
            <a:pPr marL="178010" indent="0">
              <a:buNone/>
            </a:pPr>
            <a:endParaRPr lang="en-US" sz="1333" dirty="0">
              <a:solidFill>
                <a:schemeClr val="bg1">
                  <a:lumMod val="95000"/>
                </a:schemeClr>
              </a:solidFill>
            </a:endParaRPr>
          </a:p>
          <a:p>
            <a:pPr marL="178010" indent="0">
              <a:buNone/>
            </a:pPr>
            <a:r>
              <a:rPr lang="en-US" sz="2400" dirty="0">
                <a:solidFill>
                  <a:schemeClr val="bg1">
                    <a:lumMod val="95000"/>
                  </a:schemeClr>
                </a:solidFill>
              </a:rPr>
              <a:t>Builds on museum collections, DNA barcoding, genome sequencing and DiSSCo RI</a:t>
            </a:r>
          </a:p>
          <a:p>
            <a:pPr marL="178010" indent="0">
              <a:buNone/>
            </a:pPr>
            <a:endParaRPr lang="en-US" sz="1333" dirty="0">
              <a:solidFill>
                <a:schemeClr val="bg1">
                  <a:lumMod val="95000"/>
                </a:schemeClr>
              </a:solidFill>
            </a:endParaRPr>
          </a:p>
          <a:p>
            <a:pPr marL="178010" indent="0">
              <a:buNone/>
            </a:pPr>
            <a:r>
              <a:rPr lang="en-US" sz="2400" i="1" dirty="0">
                <a:solidFill>
                  <a:srgbClr val="FF7E79"/>
                </a:solidFill>
              </a:rPr>
              <a:t>Proposed – not funded (yet)</a:t>
            </a:r>
          </a:p>
          <a:p>
            <a:endParaRPr lang="en-US" sz="2400" dirty="0">
              <a:solidFill>
                <a:schemeClr val="bg1">
                  <a:lumMod val="95000"/>
                </a:schemeClr>
              </a:solidFill>
            </a:endParaRPr>
          </a:p>
        </p:txBody>
      </p:sp>
      <p:pic>
        <p:nvPicPr>
          <p:cNvPr id="5" name="Picture 4">
            <a:extLst>
              <a:ext uri="{FF2B5EF4-FFF2-40B4-BE49-F238E27FC236}">
                <a16:creationId xmlns:a16="http://schemas.microsoft.com/office/drawing/2014/main" id="{E2B29185-A2BD-2643-9BE2-A45DB3C05D9A}"/>
              </a:ext>
            </a:extLst>
          </p:cNvPr>
          <p:cNvPicPr>
            <a:picLocks noChangeAspect="1"/>
          </p:cNvPicPr>
          <p:nvPr/>
        </p:nvPicPr>
        <p:blipFill>
          <a:blip r:embed="rId3"/>
          <a:stretch>
            <a:fillRect/>
          </a:stretch>
        </p:blipFill>
        <p:spPr>
          <a:xfrm>
            <a:off x="7885725" y="1396109"/>
            <a:ext cx="3696676" cy="1371963"/>
          </a:xfrm>
          <a:prstGeom prst="rect">
            <a:avLst/>
          </a:prstGeom>
        </p:spPr>
      </p:pic>
      <p:pic>
        <p:nvPicPr>
          <p:cNvPr id="6" name="Picture 5">
            <a:extLst>
              <a:ext uri="{FF2B5EF4-FFF2-40B4-BE49-F238E27FC236}">
                <a16:creationId xmlns:a16="http://schemas.microsoft.com/office/drawing/2014/main" id="{B3FFAC58-B276-E747-A255-ADA3F86B2DC0}"/>
              </a:ext>
            </a:extLst>
          </p:cNvPr>
          <p:cNvPicPr>
            <a:picLocks noChangeAspect="1"/>
          </p:cNvPicPr>
          <p:nvPr/>
        </p:nvPicPr>
        <p:blipFill>
          <a:blip r:embed="rId4"/>
          <a:stretch>
            <a:fillRect/>
          </a:stretch>
        </p:blipFill>
        <p:spPr>
          <a:xfrm>
            <a:off x="5577145" y="1356640"/>
            <a:ext cx="1993671" cy="1471721"/>
          </a:xfrm>
          <a:prstGeom prst="rect">
            <a:avLst/>
          </a:prstGeom>
        </p:spPr>
      </p:pic>
      <p:pic>
        <p:nvPicPr>
          <p:cNvPr id="15" name="Picture 14">
            <a:extLst>
              <a:ext uri="{FF2B5EF4-FFF2-40B4-BE49-F238E27FC236}">
                <a16:creationId xmlns:a16="http://schemas.microsoft.com/office/drawing/2014/main" id="{F91BF986-E7D7-4F47-BE0C-1905A235C4E3}"/>
              </a:ext>
            </a:extLst>
          </p:cNvPr>
          <p:cNvPicPr>
            <a:picLocks noChangeAspect="1"/>
          </p:cNvPicPr>
          <p:nvPr/>
        </p:nvPicPr>
        <p:blipFill>
          <a:blip r:embed="rId5"/>
          <a:stretch>
            <a:fillRect/>
          </a:stretch>
        </p:blipFill>
        <p:spPr>
          <a:xfrm>
            <a:off x="7902632" y="3078515"/>
            <a:ext cx="3017429" cy="1312583"/>
          </a:xfrm>
          <a:prstGeom prst="rect">
            <a:avLst/>
          </a:prstGeom>
        </p:spPr>
      </p:pic>
      <p:pic>
        <p:nvPicPr>
          <p:cNvPr id="9" name="Picture 8" descr="GBIF-2015-dotorg-display_0 copy.png">
            <a:extLst>
              <a:ext uri="{FF2B5EF4-FFF2-40B4-BE49-F238E27FC236}">
                <a16:creationId xmlns:a16="http://schemas.microsoft.com/office/drawing/2014/main" id="{25F5CD2D-85AE-2D40-A75A-D657F0261D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5319" y="3214255"/>
            <a:ext cx="1417323" cy="1296807"/>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097BC9DF-C306-CC27-1318-C822F8E5A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061" y="4659212"/>
            <a:ext cx="5080000" cy="1384300"/>
          </a:xfrm>
          <a:prstGeom prst="rect">
            <a:avLst/>
          </a:prstGeom>
        </p:spPr>
      </p:pic>
    </p:spTree>
    <p:extLst>
      <p:ext uri="{BB962C8B-B14F-4D97-AF65-F5344CB8AC3E}">
        <p14:creationId xmlns:p14="http://schemas.microsoft.com/office/powerpoint/2010/main" val="1470949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7E49-4F40-3442-9125-11A8FAC30856}"/>
              </a:ext>
            </a:extLst>
          </p:cNvPr>
          <p:cNvSpPr>
            <a:spLocks noGrp="1"/>
          </p:cNvSpPr>
          <p:nvPr>
            <p:ph type="title"/>
          </p:nvPr>
        </p:nvSpPr>
        <p:spPr>
          <a:xfrm>
            <a:off x="475040" y="274637"/>
            <a:ext cx="11107360" cy="793915"/>
          </a:xfrm>
        </p:spPr>
        <p:txBody>
          <a:bodyPr>
            <a:normAutofit/>
          </a:bodyPr>
          <a:lstStyle/>
          <a:p>
            <a:r>
              <a:rPr lang="en-US" sz="4000" dirty="0">
                <a:solidFill>
                  <a:srgbClr val="92D050"/>
                </a:solidFill>
              </a:rPr>
              <a:t>ELIXIR Norway</a:t>
            </a:r>
          </a:p>
        </p:txBody>
      </p:sp>
      <p:sp>
        <p:nvSpPr>
          <p:cNvPr id="3" name="Content Placeholder 2">
            <a:extLst>
              <a:ext uri="{FF2B5EF4-FFF2-40B4-BE49-F238E27FC236}">
                <a16:creationId xmlns:a16="http://schemas.microsoft.com/office/drawing/2014/main" id="{F4F3A2CD-BB39-8144-AFC7-24FD25EE7924}"/>
              </a:ext>
            </a:extLst>
          </p:cNvPr>
          <p:cNvSpPr>
            <a:spLocks noGrp="1"/>
          </p:cNvSpPr>
          <p:nvPr>
            <p:ph idx="1"/>
          </p:nvPr>
        </p:nvSpPr>
        <p:spPr>
          <a:xfrm>
            <a:off x="310696" y="1426105"/>
            <a:ext cx="5017660" cy="4617407"/>
          </a:xfrm>
        </p:spPr>
        <p:txBody>
          <a:bodyPr/>
          <a:lstStyle/>
          <a:p>
            <a:pPr marL="178010" indent="0">
              <a:buNone/>
            </a:pPr>
            <a:r>
              <a:rPr lang="en-US" sz="2667" dirty="0">
                <a:solidFill>
                  <a:schemeClr val="bg1">
                    <a:lumMod val="95000"/>
                  </a:schemeClr>
                </a:solidFill>
              </a:rPr>
              <a:t>National node of ELIXIR</a:t>
            </a:r>
            <a:endParaRPr lang="en-US" sz="2667" i="1" dirty="0">
              <a:solidFill>
                <a:schemeClr val="bg1">
                  <a:lumMod val="95000"/>
                </a:schemeClr>
              </a:solidFill>
            </a:endParaRPr>
          </a:p>
          <a:p>
            <a:pPr marL="178010" indent="0">
              <a:buNone/>
            </a:pPr>
            <a:endParaRPr lang="en-US" sz="1333" dirty="0">
              <a:solidFill>
                <a:schemeClr val="bg1">
                  <a:lumMod val="95000"/>
                </a:schemeClr>
              </a:solidFill>
            </a:endParaRPr>
          </a:p>
          <a:p>
            <a:pPr marL="178010" indent="0">
              <a:buNone/>
            </a:pPr>
            <a:r>
              <a:rPr lang="en-US" sz="2400" dirty="0">
                <a:solidFill>
                  <a:schemeClr val="bg1">
                    <a:lumMod val="95000"/>
                  </a:schemeClr>
                </a:solidFill>
              </a:rPr>
              <a:t>Distributed infrastructure</a:t>
            </a:r>
          </a:p>
          <a:p>
            <a:pPr marL="178010" indent="0">
              <a:buNone/>
            </a:pPr>
            <a:endParaRPr lang="en-US" sz="2400" dirty="0">
              <a:solidFill>
                <a:schemeClr val="bg1">
                  <a:lumMod val="95000"/>
                </a:schemeClr>
              </a:solidFill>
            </a:endParaRPr>
          </a:p>
          <a:p>
            <a:pPr marL="178010" indent="0">
              <a:buNone/>
            </a:pPr>
            <a:r>
              <a:rPr lang="en-US" sz="2400" dirty="0">
                <a:solidFill>
                  <a:schemeClr val="bg1">
                    <a:lumMod val="95000"/>
                  </a:schemeClr>
                </a:solidFill>
              </a:rPr>
              <a:t>supporting life science research and its translation to medicine, environment, the bioindustries and society</a:t>
            </a:r>
          </a:p>
          <a:p>
            <a:pPr marL="178010" indent="0">
              <a:buNone/>
            </a:pPr>
            <a:endParaRPr lang="en-US" sz="2400" dirty="0">
              <a:solidFill>
                <a:schemeClr val="bg1">
                  <a:lumMod val="95000"/>
                </a:schemeClr>
              </a:solidFill>
            </a:endParaRPr>
          </a:p>
          <a:p>
            <a:pPr marL="178010" indent="0">
              <a:buNone/>
            </a:pPr>
            <a:r>
              <a:rPr lang="en-US" sz="2400" dirty="0">
                <a:solidFill>
                  <a:schemeClr val="bg1">
                    <a:lumMod val="95000"/>
                  </a:schemeClr>
                </a:solidFill>
              </a:rPr>
              <a:t>Molecular biodiversity working group</a:t>
            </a:r>
          </a:p>
        </p:txBody>
      </p:sp>
      <p:pic>
        <p:nvPicPr>
          <p:cNvPr id="7" name="Picture 6" descr="A picture containing graphics, font, graphic design, logo&#10;&#10;Description automatically generated">
            <a:extLst>
              <a:ext uri="{FF2B5EF4-FFF2-40B4-BE49-F238E27FC236}">
                <a16:creationId xmlns:a16="http://schemas.microsoft.com/office/drawing/2014/main" id="{167F9AF2-953E-2F14-7AF9-5F8B6D62EADD}"/>
              </a:ext>
            </a:extLst>
          </p:cNvPr>
          <p:cNvPicPr>
            <a:picLocks noChangeAspect="1"/>
          </p:cNvPicPr>
          <p:nvPr/>
        </p:nvPicPr>
        <p:blipFill>
          <a:blip r:embed="rId3"/>
          <a:stretch>
            <a:fillRect/>
          </a:stretch>
        </p:blipFill>
        <p:spPr>
          <a:xfrm>
            <a:off x="5894907" y="775854"/>
            <a:ext cx="5439773" cy="3668684"/>
          </a:xfrm>
          <a:prstGeom prst="rect">
            <a:avLst/>
          </a:prstGeom>
        </p:spPr>
      </p:pic>
      <p:pic>
        <p:nvPicPr>
          <p:cNvPr id="10" name="Picture 9" descr="A picture containing text, font, logo, screenshot&#10;&#10;Description automatically generated">
            <a:extLst>
              <a:ext uri="{FF2B5EF4-FFF2-40B4-BE49-F238E27FC236}">
                <a16:creationId xmlns:a16="http://schemas.microsoft.com/office/drawing/2014/main" id="{1D9CC9D2-F092-12F0-96EF-4F4E7103A755}"/>
              </a:ext>
            </a:extLst>
          </p:cNvPr>
          <p:cNvPicPr>
            <a:picLocks noChangeAspect="1"/>
          </p:cNvPicPr>
          <p:nvPr/>
        </p:nvPicPr>
        <p:blipFill>
          <a:blip r:embed="rId4"/>
          <a:stretch>
            <a:fillRect/>
          </a:stretch>
        </p:blipFill>
        <p:spPr>
          <a:xfrm>
            <a:off x="6079189" y="4880752"/>
            <a:ext cx="3187920" cy="1062640"/>
          </a:xfrm>
          <a:prstGeom prst="rect">
            <a:avLst/>
          </a:prstGeom>
        </p:spPr>
      </p:pic>
    </p:spTree>
    <p:extLst>
      <p:ext uri="{BB962C8B-B14F-4D97-AF65-F5344CB8AC3E}">
        <p14:creationId xmlns:p14="http://schemas.microsoft.com/office/powerpoint/2010/main" val="1838392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7E49-4F40-3442-9125-11A8FAC30856}"/>
              </a:ext>
            </a:extLst>
          </p:cNvPr>
          <p:cNvSpPr>
            <a:spLocks noGrp="1"/>
          </p:cNvSpPr>
          <p:nvPr>
            <p:ph type="title"/>
          </p:nvPr>
        </p:nvSpPr>
        <p:spPr>
          <a:xfrm>
            <a:off x="475040" y="274637"/>
            <a:ext cx="11107360" cy="793915"/>
          </a:xfrm>
        </p:spPr>
        <p:txBody>
          <a:bodyPr>
            <a:normAutofit/>
          </a:bodyPr>
          <a:lstStyle/>
          <a:p>
            <a:r>
              <a:rPr lang="en-US" dirty="0">
                <a:solidFill>
                  <a:srgbClr val="92D050"/>
                </a:solidFill>
              </a:rPr>
              <a:t>ELIXIR Norway – </a:t>
            </a:r>
            <a:r>
              <a:rPr lang="en-US" dirty="0" err="1">
                <a:solidFill>
                  <a:srgbClr val="92D050"/>
                </a:solidFill>
              </a:rPr>
              <a:t>BioMedData</a:t>
            </a:r>
            <a:r>
              <a:rPr lang="en-US" dirty="0">
                <a:solidFill>
                  <a:srgbClr val="92D050"/>
                </a:solidFill>
              </a:rPr>
              <a:t> (2020 – 2024)</a:t>
            </a:r>
          </a:p>
        </p:txBody>
      </p:sp>
      <p:pic>
        <p:nvPicPr>
          <p:cNvPr id="6" name="Content Placeholder 5" descr="A close-up of several people&#10;&#10;Description automatically generated with low confidence">
            <a:extLst>
              <a:ext uri="{FF2B5EF4-FFF2-40B4-BE49-F238E27FC236}">
                <a16:creationId xmlns:a16="http://schemas.microsoft.com/office/drawing/2014/main" id="{3DBE07E7-4118-6F90-C300-4CE9B282818A}"/>
              </a:ext>
            </a:extLst>
          </p:cNvPr>
          <p:cNvPicPr>
            <a:picLocks noGrp="1" noChangeAspect="1"/>
          </p:cNvPicPr>
          <p:nvPr>
            <p:ph idx="1"/>
          </p:nvPr>
        </p:nvPicPr>
        <p:blipFill>
          <a:blip r:embed="rId3"/>
          <a:stretch>
            <a:fillRect/>
          </a:stretch>
        </p:blipFill>
        <p:spPr>
          <a:xfrm>
            <a:off x="2438399" y="905775"/>
            <a:ext cx="8410751" cy="5046450"/>
          </a:xfrm>
        </p:spPr>
      </p:pic>
    </p:spTree>
    <p:extLst>
      <p:ext uri="{BB962C8B-B14F-4D97-AF65-F5344CB8AC3E}">
        <p14:creationId xmlns:p14="http://schemas.microsoft.com/office/powerpoint/2010/main" val="4035224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descr="A ship in the water&#10;&#10;Description automatically generated with low confidence">
            <a:extLst>
              <a:ext uri="{FF2B5EF4-FFF2-40B4-BE49-F238E27FC236}">
                <a16:creationId xmlns:a16="http://schemas.microsoft.com/office/drawing/2014/main" id="{207CB002-018B-BF4B-0592-2CD411441913}"/>
              </a:ext>
            </a:extLst>
          </p:cNvPr>
          <p:cNvPicPr>
            <a:picLocks noChangeAspect="1"/>
          </p:cNvPicPr>
          <p:nvPr/>
        </p:nvPicPr>
        <p:blipFill>
          <a:blip r:embed="rId2"/>
          <a:stretch>
            <a:fillRect/>
          </a:stretch>
        </p:blipFill>
        <p:spPr>
          <a:xfrm>
            <a:off x="609601" y="2294469"/>
            <a:ext cx="5439833" cy="3318933"/>
          </a:xfrm>
          <a:prstGeom prst="rect">
            <a:avLst/>
          </a:prstGeom>
        </p:spPr>
      </p:pic>
      <p:pic>
        <p:nvPicPr>
          <p:cNvPr id="7" name="Picture 6" descr="A picture containing text, font, screenshot, graphics&#10;&#10;Description automatically generated">
            <a:extLst>
              <a:ext uri="{FF2B5EF4-FFF2-40B4-BE49-F238E27FC236}">
                <a16:creationId xmlns:a16="http://schemas.microsoft.com/office/drawing/2014/main" id="{916C40A0-9F57-505B-81C0-76CF1D4E8AEA}"/>
              </a:ext>
            </a:extLst>
          </p:cNvPr>
          <p:cNvPicPr>
            <a:picLocks noChangeAspect="1"/>
          </p:cNvPicPr>
          <p:nvPr/>
        </p:nvPicPr>
        <p:blipFill>
          <a:blip r:embed="rId3"/>
          <a:stretch>
            <a:fillRect/>
          </a:stretch>
        </p:blipFill>
        <p:spPr>
          <a:xfrm>
            <a:off x="6205363" y="2294470"/>
            <a:ext cx="2010833" cy="1206500"/>
          </a:xfrm>
          <a:prstGeom prst="rect">
            <a:avLst/>
          </a:prstGeom>
        </p:spPr>
      </p:pic>
      <p:pic>
        <p:nvPicPr>
          <p:cNvPr id="5" name="Content Placeholder 4" descr="A picture containing text, font, illustration, design&#10;&#10;Description automatically generated">
            <a:extLst>
              <a:ext uri="{FF2B5EF4-FFF2-40B4-BE49-F238E27FC236}">
                <a16:creationId xmlns:a16="http://schemas.microsoft.com/office/drawing/2014/main" id="{A6514279-D15A-EB8C-4804-9057A2AE90DE}"/>
              </a:ext>
            </a:extLst>
          </p:cNvPr>
          <p:cNvPicPr>
            <a:picLocks noGrp="1" noChangeAspect="1"/>
          </p:cNvPicPr>
          <p:nvPr>
            <p:ph idx="1"/>
          </p:nvPr>
        </p:nvPicPr>
        <p:blipFill>
          <a:blip r:embed="rId4"/>
          <a:stretch>
            <a:fillRect/>
          </a:stretch>
        </p:blipFill>
        <p:spPr>
          <a:xfrm>
            <a:off x="8315678" y="2294469"/>
            <a:ext cx="3321051" cy="3318933"/>
          </a:xfrm>
        </p:spPr>
      </p:pic>
      <p:sp>
        <p:nvSpPr>
          <p:cNvPr id="2" name="Title 1">
            <a:extLst>
              <a:ext uri="{FF2B5EF4-FFF2-40B4-BE49-F238E27FC236}">
                <a16:creationId xmlns:a16="http://schemas.microsoft.com/office/drawing/2014/main" id="{C7C5BC45-3604-38DE-569A-1F4087FE75B0}"/>
              </a:ext>
            </a:extLst>
          </p:cNvPr>
          <p:cNvSpPr>
            <a:spLocks noGrp="1"/>
          </p:cNvSpPr>
          <p:nvPr>
            <p:ph type="title"/>
          </p:nvPr>
        </p:nvSpPr>
        <p:spPr>
          <a:xfrm>
            <a:off x="609600" y="274637"/>
            <a:ext cx="10972800" cy="793915"/>
          </a:xfrm>
        </p:spPr>
        <p:txBody>
          <a:bodyPr anchor="t">
            <a:normAutofit/>
          </a:bodyPr>
          <a:lstStyle/>
          <a:p>
            <a:r>
              <a:rPr lang="en-NO" sz="3600" dirty="0">
                <a:solidFill>
                  <a:srgbClr val="92D050"/>
                </a:solidFill>
              </a:rPr>
              <a:t>Marine data research data infrastructures</a:t>
            </a:r>
          </a:p>
        </p:txBody>
      </p:sp>
      <p:pic>
        <p:nvPicPr>
          <p:cNvPr id="8" name="Picture 7" descr="A close-up of a black background&#10;&#10;Description automatically generated with low confidence">
            <a:extLst>
              <a:ext uri="{FF2B5EF4-FFF2-40B4-BE49-F238E27FC236}">
                <a16:creationId xmlns:a16="http://schemas.microsoft.com/office/drawing/2014/main" id="{99962808-B06E-A162-D3D0-529D66CA3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205441"/>
            <a:ext cx="5471462" cy="713669"/>
          </a:xfrm>
          <a:prstGeom prst="rect">
            <a:avLst/>
          </a:prstGeom>
        </p:spPr>
      </p:pic>
      <p:pic>
        <p:nvPicPr>
          <p:cNvPr id="14" name="Picture 13" descr="A white letter on a black background&#10;&#10;Description automatically generated with medium confidence">
            <a:extLst>
              <a:ext uri="{FF2B5EF4-FFF2-40B4-BE49-F238E27FC236}">
                <a16:creationId xmlns:a16="http://schemas.microsoft.com/office/drawing/2014/main" id="{1588E1EA-EF14-B24C-3A48-389F64533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1141" y="1068552"/>
            <a:ext cx="4451349" cy="926292"/>
          </a:xfrm>
          <a:prstGeom prst="rect">
            <a:avLst/>
          </a:prstGeom>
        </p:spPr>
      </p:pic>
      <p:pic>
        <p:nvPicPr>
          <p:cNvPr id="16" name="Picture 15" descr="A picture containing emblem, symbol, logo, trademark&#10;&#10;Description automatically generated">
            <a:extLst>
              <a:ext uri="{FF2B5EF4-FFF2-40B4-BE49-F238E27FC236}">
                <a16:creationId xmlns:a16="http://schemas.microsoft.com/office/drawing/2014/main" id="{1EAA7033-9117-68F0-2102-7B00D02EF2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363" y="3647019"/>
            <a:ext cx="2010832" cy="2010832"/>
          </a:xfrm>
          <a:prstGeom prst="rect">
            <a:avLst/>
          </a:prstGeom>
        </p:spPr>
      </p:pic>
    </p:spTree>
    <p:extLst>
      <p:ext uri="{BB962C8B-B14F-4D97-AF65-F5344CB8AC3E}">
        <p14:creationId xmlns:p14="http://schemas.microsoft.com/office/powerpoint/2010/main" val="1603911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F0A2-E218-9A85-0DEC-36F8C34A2074}"/>
              </a:ext>
            </a:extLst>
          </p:cNvPr>
          <p:cNvSpPr>
            <a:spLocks noGrp="1"/>
          </p:cNvSpPr>
          <p:nvPr>
            <p:ph type="title"/>
          </p:nvPr>
        </p:nvSpPr>
        <p:spPr/>
        <p:txBody>
          <a:bodyPr/>
          <a:lstStyle/>
          <a:p>
            <a:r>
              <a:rPr lang="en-NO" dirty="0"/>
              <a:t>NordForsk – NEiC – Nordic eInfrastructure collaboration</a:t>
            </a:r>
          </a:p>
        </p:txBody>
      </p:sp>
      <p:sp>
        <p:nvSpPr>
          <p:cNvPr id="3" name="Content Placeholder 2">
            <a:extLst>
              <a:ext uri="{FF2B5EF4-FFF2-40B4-BE49-F238E27FC236}">
                <a16:creationId xmlns:a16="http://schemas.microsoft.com/office/drawing/2014/main" id="{B76F7B78-828D-F886-B2B2-C5781E12D557}"/>
              </a:ext>
            </a:extLst>
          </p:cNvPr>
          <p:cNvSpPr>
            <a:spLocks noGrp="1"/>
          </p:cNvSpPr>
          <p:nvPr>
            <p:ph idx="1"/>
          </p:nvPr>
        </p:nvSpPr>
        <p:spPr>
          <a:xfrm>
            <a:off x="237010" y="1206014"/>
            <a:ext cx="11698287" cy="2365090"/>
          </a:xfrm>
        </p:spPr>
        <p:txBody>
          <a:bodyPr/>
          <a:lstStyle/>
          <a:p>
            <a:r>
              <a:rPr lang="en-NO" dirty="0"/>
              <a:t>DeepDive (2017 - 2019) </a:t>
            </a:r>
            <a:r>
              <a:rPr lang="en-GB" dirty="0"/>
              <a:t>Nordic-Baltic Collaboration on e-Infrastructures for Biodiversity Informatics</a:t>
            </a:r>
          </a:p>
          <a:p>
            <a:r>
              <a:rPr lang="en-GB" dirty="0"/>
              <a:t>Nordic Lifewatch cooperation (</a:t>
            </a:r>
            <a:r>
              <a:rPr lang="en-GB" dirty="0" err="1"/>
              <a:t>NordForsk</a:t>
            </a:r>
            <a:r>
              <a:rPr lang="en-GB" dirty="0"/>
              <a:t> report 2014)</a:t>
            </a:r>
            <a:endParaRPr lang="en-NO" dirty="0"/>
          </a:p>
        </p:txBody>
      </p:sp>
      <p:sp>
        <p:nvSpPr>
          <p:cNvPr id="4" name="Footer Placeholder 3">
            <a:extLst>
              <a:ext uri="{FF2B5EF4-FFF2-40B4-BE49-F238E27FC236}">
                <a16:creationId xmlns:a16="http://schemas.microsoft.com/office/drawing/2014/main" id="{747ACE0C-6775-1E67-EB42-3CD6352EB740}"/>
              </a:ext>
            </a:extLst>
          </p:cNvPr>
          <p:cNvSpPr>
            <a:spLocks noGrp="1"/>
          </p:cNvSpPr>
          <p:nvPr>
            <p:ph type="ftr" sz="quarter" idx="10"/>
          </p:nvPr>
        </p:nvSpPr>
        <p:spPr/>
        <p:txBody>
          <a:bodyPr/>
          <a:lstStyle/>
          <a:p>
            <a:r>
              <a:rPr lang="en-GB" dirty="0">
                <a:solidFill>
                  <a:schemeClr val="bg1"/>
                </a:solidFill>
              </a:rPr>
              <a:t>Nordic LifeWatch report 2014 </a:t>
            </a:r>
            <a:r>
              <a:rPr lang="en-GB" dirty="0">
                <a:solidFill>
                  <a:schemeClr val="bg1"/>
                </a:solidFill>
                <a:hlinkClick r:id="rId3">
                  <a:extLst>
                    <a:ext uri="{A12FA001-AC4F-418D-AE19-62706E023703}">
                      <ahyp:hlinkClr xmlns:ahyp="http://schemas.microsoft.com/office/drawing/2018/hyperlinkcolor" val="tx"/>
                    </a:ext>
                  </a:extLst>
                </a:hlinkClick>
              </a:rPr>
              <a:t>https://www.duo.uio.no/handle/10852/50260</a:t>
            </a:r>
            <a:r>
              <a:rPr lang="en-GB" dirty="0">
                <a:solidFill>
                  <a:schemeClr val="bg1"/>
                </a:solidFill>
              </a:rPr>
              <a:t> http://</a:t>
            </a:r>
            <a:r>
              <a:rPr lang="en-GB" dirty="0" err="1">
                <a:solidFill>
                  <a:schemeClr val="bg1"/>
                </a:solidFill>
              </a:rPr>
              <a:t>urn.nb.no</a:t>
            </a:r>
            <a:r>
              <a:rPr lang="en-GB" dirty="0">
                <a:solidFill>
                  <a:schemeClr val="bg1"/>
                </a:solidFill>
              </a:rPr>
              <a:t>/URN:NBN:no-53904</a:t>
            </a:r>
          </a:p>
        </p:txBody>
      </p:sp>
      <p:pic>
        <p:nvPicPr>
          <p:cNvPr id="6" name="Picture 5" descr="A black text on a white background&#10;&#10;Description automatically generated with medium confidence">
            <a:extLst>
              <a:ext uri="{FF2B5EF4-FFF2-40B4-BE49-F238E27FC236}">
                <a16:creationId xmlns:a16="http://schemas.microsoft.com/office/drawing/2014/main" id="{A2A512CA-CE32-1DD0-6FC9-737F7B645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732" y="3840658"/>
            <a:ext cx="4246606" cy="1952259"/>
          </a:xfrm>
          <a:prstGeom prst="rect">
            <a:avLst/>
          </a:prstGeom>
        </p:spPr>
      </p:pic>
      <p:pic>
        <p:nvPicPr>
          <p:cNvPr id="8" name="Picture 7" descr="A picture containing font, logo, graphics, text&#10;&#10;Description automatically generated">
            <a:extLst>
              <a:ext uri="{FF2B5EF4-FFF2-40B4-BE49-F238E27FC236}">
                <a16:creationId xmlns:a16="http://schemas.microsoft.com/office/drawing/2014/main" id="{B2765544-025A-0C9A-A412-83696BAE5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732" y="2603604"/>
            <a:ext cx="4246606" cy="1056317"/>
          </a:xfrm>
          <a:prstGeom prst="rect">
            <a:avLst/>
          </a:prstGeom>
        </p:spPr>
      </p:pic>
      <p:pic>
        <p:nvPicPr>
          <p:cNvPr id="10" name="Picture 9" descr="A group of people standing together&#10;&#10;Description automatically generated">
            <a:extLst>
              <a:ext uri="{FF2B5EF4-FFF2-40B4-BE49-F238E27FC236}">
                <a16:creationId xmlns:a16="http://schemas.microsoft.com/office/drawing/2014/main" id="{9617E293-50E5-3CA2-A39A-02A38BB4A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6153" y="2603604"/>
            <a:ext cx="4775436" cy="3213801"/>
          </a:xfrm>
          <a:prstGeom prst="rect">
            <a:avLst/>
          </a:prstGeom>
        </p:spPr>
      </p:pic>
    </p:spTree>
    <p:extLst>
      <p:ext uri="{BB962C8B-B14F-4D97-AF65-F5344CB8AC3E}">
        <p14:creationId xmlns:p14="http://schemas.microsoft.com/office/powerpoint/2010/main" val="370629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8566-63F8-417F-A440-352684CF40E7}"/>
              </a:ext>
            </a:extLst>
          </p:cNvPr>
          <p:cNvSpPr>
            <a:spLocks noGrp="1"/>
          </p:cNvSpPr>
          <p:nvPr>
            <p:ph type="title"/>
          </p:nvPr>
        </p:nvSpPr>
        <p:spPr/>
        <p:txBody>
          <a:bodyPr/>
          <a:lstStyle/>
          <a:p>
            <a:r>
              <a:rPr lang="en-GB" b="1" dirty="0">
                <a:solidFill>
                  <a:schemeClr val="bg1"/>
                </a:solidFill>
              </a:rPr>
              <a:t>GBIF Participant countries</a:t>
            </a:r>
            <a:r>
              <a:rPr lang="en-GB" sz="1800" cap="none" dirty="0">
                <a:solidFill>
                  <a:schemeClr val="bg1"/>
                </a:solidFill>
                <a:latin typeface="Roboto Regular"/>
              </a:rPr>
              <a:t>  5</a:t>
            </a:r>
            <a:r>
              <a:rPr lang="en-GB" sz="1800" cap="none" baseline="30000" dirty="0">
                <a:solidFill>
                  <a:schemeClr val="bg1"/>
                </a:solidFill>
                <a:latin typeface="Roboto Regular"/>
              </a:rPr>
              <a:t>th</a:t>
            </a:r>
            <a:r>
              <a:rPr lang="en-GB" sz="1800" cap="none" dirty="0">
                <a:solidFill>
                  <a:schemeClr val="bg1"/>
                </a:solidFill>
                <a:latin typeface="Roboto Regular"/>
              </a:rPr>
              <a:t> May </a:t>
            </a:r>
            <a:r>
              <a:rPr lang="en-US" sz="1800" cap="none" dirty="0">
                <a:solidFill>
                  <a:schemeClr val="bg1"/>
                </a:solidFill>
                <a:latin typeface="Roboto Regular"/>
              </a:rPr>
              <a:t>2023</a:t>
            </a:r>
            <a:endParaRPr lang="en-GB" sz="1800" b="1" dirty="0">
              <a:solidFill>
                <a:schemeClr val="bg1"/>
              </a:solidFill>
            </a:endParaRPr>
          </a:p>
        </p:txBody>
      </p:sp>
      <p:sp>
        <p:nvSpPr>
          <p:cNvPr id="3" name="Footer Placeholder 2">
            <a:extLst>
              <a:ext uri="{FF2B5EF4-FFF2-40B4-BE49-F238E27FC236}">
                <a16:creationId xmlns:a16="http://schemas.microsoft.com/office/drawing/2014/main" id="{0BBFE7B5-EF1A-49EC-8E20-E4CB18D58C84}"/>
              </a:ext>
            </a:extLst>
          </p:cNvPr>
          <p:cNvSpPr>
            <a:spLocks noGrp="1"/>
          </p:cNvSpPr>
          <p:nvPr>
            <p:ph type="ftr" sz="quarter" idx="10"/>
          </p:nvPr>
        </p:nvSpPr>
        <p:spPr/>
        <p:txBody>
          <a:bodyPr/>
          <a:lstStyle/>
          <a:p>
            <a:r>
              <a:rPr lang="en-GB" dirty="0">
                <a:solidFill>
                  <a:schemeClr val="bg1"/>
                </a:solidFill>
              </a:rPr>
              <a:t>https://</a:t>
            </a:r>
            <a:r>
              <a:rPr lang="en-GB" dirty="0" err="1">
                <a:solidFill>
                  <a:schemeClr val="bg1"/>
                </a:solidFill>
              </a:rPr>
              <a:t>www.gbif.org</a:t>
            </a:r>
            <a:r>
              <a:rPr lang="en-GB" dirty="0">
                <a:solidFill>
                  <a:schemeClr val="bg1"/>
                </a:solidFill>
              </a:rPr>
              <a:t>/the-</a:t>
            </a:r>
            <a:r>
              <a:rPr lang="en-GB" dirty="0" err="1">
                <a:solidFill>
                  <a:schemeClr val="bg1"/>
                </a:solidFill>
              </a:rPr>
              <a:t>gbif</a:t>
            </a:r>
            <a:r>
              <a:rPr lang="en-GB" dirty="0">
                <a:solidFill>
                  <a:schemeClr val="bg1"/>
                </a:solidFill>
              </a:rPr>
              <a:t>-network </a:t>
            </a:r>
          </a:p>
        </p:txBody>
      </p:sp>
      <p:grpSp>
        <p:nvGrpSpPr>
          <p:cNvPr id="182" name="Group 181">
            <a:extLst>
              <a:ext uri="{FF2B5EF4-FFF2-40B4-BE49-F238E27FC236}">
                <a16:creationId xmlns:a16="http://schemas.microsoft.com/office/drawing/2014/main" id="{29775312-F906-4B9D-B415-8431D90A7B06}"/>
              </a:ext>
            </a:extLst>
          </p:cNvPr>
          <p:cNvGrpSpPr>
            <a:grpSpLocks noChangeAspect="1"/>
          </p:cNvGrpSpPr>
          <p:nvPr/>
        </p:nvGrpSpPr>
        <p:grpSpPr>
          <a:xfrm>
            <a:off x="1272551" y="1483374"/>
            <a:ext cx="9532597" cy="4651123"/>
            <a:chOff x="1051184" y="1201524"/>
            <a:chExt cx="9845416" cy="4803753"/>
          </a:xfrm>
          <a:solidFill>
            <a:schemeClr val="bg1"/>
          </a:solidFill>
        </p:grpSpPr>
        <p:sp>
          <p:nvSpPr>
            <p:cNvPr id="183" name="Zimbabwe" descr="© INSCALE GmbH, 05.05.2010&#10;http://www.presentationload.com/">
              <a:extLst>
                <a:ext uri="{FF2B5EF4-FFF2-40B4-BE49-F238E27FC236}">
                  <a16:creationId xmlns:a16="http://schemas.microsoft.com/office/drawing/2014/main" id="{14FA9009-4A55-4305-AE07-5DFA88A968DD}"/>
                </a:ext>
              </a:extLst>
            </p:cNvPr>
            <p:cNvSpPr>
              <a:spLocks/>
            </p:cNvSpPr>
            <p:nvPr/>
          </p:nvSpPr>
          <p:spPr bwMode="gray">
            <a:xfrm>
              <a:off x="6374496" y="4577795"/>
              <a:ext cx="246660" cy="246660"/>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84" name="Zambia" descr="© INSCALE GmbH, 05.05.2010&#10;http://www.presentationload.com/">
              <a:extLst>
                <a:ext uri="{FF2B5EF4-FFF2-40B4-BE49-F238E27FC236}">
                  <a16:creationId xmlns:a16="http://schemas.microsoft.com/office/drawing/2014/main" id="{D5320A18-F730-4DFF-BF5B-F2088C372050}"/>
                </a:ext>
              </a:extLst>
            </p:cNvPr>
            <p:cNvSpPr>
              <a:spLocks/>
            </p:cNvSpPr>
            <p:nvPr/>
          </p:nvSpPr>
          <p:spPr bwMode="gray">
            <a:xfrm>
              <a:off x="6274782" y="4308394"/>
              <a:ext cx="372615" cy="356870"/>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85" name="Yemen" descr="© INSCALE GmbH, 05.05.2010&#10;http://www.presentationload.com/">
              <a:extLst>
                <a:ext uri="{FF2B5EF4-FFF2-40B4-BE49-F238E27FC236}">
                  <a16:creationId xmlns:a16="http://schemas.microsoft.com/office/drawing/2014/main" id="{C184CA31-DAFF-493B-B2F3-7E70A7ED12C5}"/>
                </a:ext>
              </a:extLst>
            </p:cNvPr>
            <p:cNvSpPr>
              <a:spLocks/>
            </p:cNvSpPr>
            <p:nvPr/>
          </p:nvSpPr>
          <p:spPr bwMode="gray">
            <a:xfrm>
              <a:off x="6923796" y="3328750"/>
              <a:ext cx="327131" cy="223919"/>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86" name="Western Sahara" descr="© INSCALE GmbH, 05.05.2010&#10;http://www.presentationload.com/">
              <a:extLst>
                <a:ext uri="{FF2B5EF4-FFF2-40B4-BE49-F238E27FC236}">
                  <a16:creationId xmlns:a16="http://schemas.microsoft.com/office/drawing/2014/main" id="{7517C5E8-E38B-4A4E-9DA3-9998935A4B0C}"/>
                </a:ext>
              </a:extLst>
            </p:cNvPr>
            <p:cNvSpPr>
              <a:spLocks/>
            </p:cNvSpPr>
            <p:nvPr/>
          </p:nvSpPr>
          <p:spPr bwMode="gray">
            <a:xfrm>
              <a:off x="5053727" y="3017363"/>
              <a:ext cx="267653" cy="229168"/>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87" name="West Bank" descr="© INSCALE GmbH, 05.05.2010&#10;http://www.presentationload.com/">
              <a:extLst>
                <a:ext uri="{FF2B5EF4-FFF2-40B4-BE49-F238E27FC236}">
                  <a16:creationId xmlns:a16="http://schemas.microsoft.com/office/drawing/2014/main" id="{AD6E85BC-4C7B-41AA-9852-17AF4E20D4B0}"/>
                </a:ext>
              </a:extLst>
            </p:cNvPr>
            <p:cNvSpPr>
              <a:spLocks/>
            </p:cNvSpPr>
            <p:nvPr/>
          </p:nvSpPr>
          <p:spPr bwMode="gray">
            <a:xfrm>
              <a:off x="6656144" y="2844176"/>
              <a:ext cx="19244" cy="41985"/>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88" name="Uzbekistan" descr="© INSCALE GmbH, 05.05.2010&#10;http://www.presentationload.com/">
              <a:extLst>
                <a:ext uri="{FF2B5EF4-FFF2-40B4-BE49-F238E27FC236}">
                  <a16:creationId xmlns:a16="http://schemas.microsoft.com/office/drawing/2014/main" id="{2B1AF841-E640-4CB5-842E-B35D649FDDA8}"/>
                </a:ext>
              </a:extLst>
            </p:cNvPr>
            <p:cNvSpPr>
              <a:spLocks/>
            </p:cNvSpPr>
            <p:nvPr/>
          </p:nvSpPr>
          <p:spPr bwMode="gray">
            <a:xfrm>
              <a:off x="7210692" y="2377096"/>
              <a:ext cx="530058" cy="297392"/>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89" name="Vietnam" descr="© INSCALE GmbH, 05.05.2010&#10;http://www.presentationload.com/">
              <a:extLst>
                <a:ext uri="{FF2B5EF4-FFF2-40B4-BE49-F238E27FC236}">
                  <a16:creationId xmlns:a16="http://schemas.microsoft.com/office/drawing/2014/main" id="{2EF1C998-1908-44D2-9149-AE9A199578A2}"/>
                </a:ext>
              </a:extLst>
            </p:cNvPr>
            <p:cNvSpPr>
              <a:spLocks/>
            </p:cNvSpPr>
            <p:nvPr/>
          </p:nvSpPr>
          <p:spPr bwMode="gray">
            <a:xfrm>
              <a:off x="8771124" y="3171307"/>
              <a:ext cx="271151" cy="533557"/>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0" name="Venezuela" descr="© INSCALE GmbH, 05.05.2010&#10;http://www.presentationload.com/">
              <a:extLst>
                <a:ext uri="{FF2B5EF4-FFF2-40B4-BE49-F238E27FC236}">
                  <a16:creationId xmlns:a16="http://schemas.microsoft.com/office/drawing/2014/main" id="{C82470A6-823F-43B3-B9FB-317F1E99616C}"/>
                </a:ext>
              </a:extLst>
            </p:cNvPr>
            <p:cNvSpPr>
              <a:spLocks noEditPoints="1"/>
            </p:cNvSpPr>
            <p:nvPr/>
          </p:nvSpPr>
          <p:spPr bwMode="gray">
            <a:xfrm>
              <a:off x="3251883" y="3575411"/>
              <a:ext cx="426844" cy="416348"/>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1" name="USA (Alaska)" descr="© INSCALE GmbH, 05.05.2010&#10;http://www.presentationload.com/">
              <a:extLst>
                <a:ext uri="{FF2B5EF4-FFF2-40B4-BE49-F238E27FC236}">
                  <a16:creationId xmlns:a16="http://schemas.microsoft.com/office/drawing/2014/main" id="{33A2707C-783A-494B-85B4-9ED14FD717C9}"/>
                </a:ext>
              </a:extLst>
            </p:cNvPr>
            <p:cNvSpPr>
              <a:spLocks noEditPoints="1"/>
            </p:cNvSpPr>
            <p:nvPr/>
          </p:nvSpPr>
          <p:spPr bwMode="gray">
            <a:xfrm>
              <a:off x="1051184" y="1523407"/>
              <a:ext cx="1374999" cy="594783"/>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2" name="USA" descr="© INSCALE GmbH, 05.05.2010&#10;http://www.presentationload.com/">
              <a:extLst>
                <a:ext uri="{FF2B5EF4-FFF2-40B4-BE49-F238E27FC236}">
                  <a16:creationId xmlns:a16="http://schemas.microsoft.com/office/drawing/2014/main" id="{9F011C1F-0A21-49D2-BEC6-6687C13E80D0}"/>
                </a:ext>
              </a:extLst>
            </p:cNvPr>
            <p:cNvSpPr>
              <a:spLocks noEditPoints="1"/>
            </p:cNvSpPr>
            <p:nvPr/>
          </p:nvSpPr>
          <p:spPr bwMode="gray">
            <a:xfrm>
              <a:off x="1950356" y="2238897"/>
              <a:ext cx="1752862" cy="869434"/>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3" name="Uruguay" descr="© INSCALE GmbH, 05.05.2010&#10;http://www.presentationload.com/">
              <a:extLst>
                <a:ext uri="{FF2B5EF4-FFF2-40B4-BE49-F238E27FC236}">
                  <a16:creationId xmlns:a16="http://schemas.microsoft.com/office/drawing/2014/main" id="{0AD962CE-1678-4907-A845-410588B250DA}"/>
                </a:ext>
              </a:extLst>
            </p:cNvPr>
            <p:cNvSpPr>
              <a:spLocks/>
            </p:cNvSpPr>
            <p:nvPr/>
          </p:nvSpPr>
          <p:spPr bwMode="gray">
            <a:xfrm>
              <a:off x="3820426" y="5100856"/>
              <a:ext cx="164440" cy="171438"/>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4" name="United Kingdom" descr="© INSCALE GmbH, 05.05.2010&#10;http://www.presentationload.com/">
              <a:extLst>
                <a:ext uri="{FF2B5EF4-FFF2-40B4-BE49-F238E27FC236}">
                  <a16:creationId xmlns:a16="http://schemas.microsoft.com/office/drawing/2014/main" id="{3D1184F2-4C79-4B3B-BE50-AC1A90BEDCFA}"/>
                </a:ext>
              </a:extLst>
            </p:cNvPr>
            <p:cNvSpPr>
              <a:spLocks noEditPoints="1"/>
            </p:cNvSpPr>
            <p:nvPr/>
          </p:nvSpPr>
          <p:spPr bwMode="gray">
            <a:xfrm>
              <a:off x="5412347" y="1852287"/>
              <a:ext cx="258905" cy="369117"/>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5" name="United Arab Emirates" descr="© INSCALE GmbH, 05.05.2010&#10;http://www.presentationload.com/">
              <a:extLst>
                <a:ext uri="{FF2B5EF4-FFF2-40B4-BE49-F238E27FC236}">
                  <a16:creationId xmlns:a16="http://schemas.microsoft.com/office/drawing/2014/main" id="{DFEC72C3-6CA9-4A5E-978E-30A60A79741C}"/>
                </a:ext>
              </a:extLst>
            </p:cNvPr>
            <p:cNvSpPr>
              <a:spLocks/>
            </p:cNvSpPr>
            <p:nvPr/>
          </p:nvSpPr>
          <p:spPr bwMode="gray">
            <a:xfrm>
              <a:off x="7187949" y="3057599"/>
              <a:ext cx="150445" cy="143448"/>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6" name="Ukraine" descr="© INSCALE GmbH, 05.05.2010&#10;http://www.presentationload.com/">
              <a:extLst>
                <a:ext uri="{FF2B5EF4-FFF2-40B4-BE49-F238E27FC236}">
                  <a16:creationId xmlns:a16="http://schemas.microsoft.com/office/drawing/2014/main" id="{03D6F1CC-E34A-4BDB-8373-EE51D434D605}"/>
                </a:ext>
              </a:extLst>
            </p:cNvPr>
            <p:cNvSpPr>
              <a:spLocks/>
            </p:cNvSpPr>
            <p:nvPr/>
          </p:nvSpPr>
          <p:spPr bwMode="gray">
            <a:xfrm>
              <a:off x="6236296" y="2137434"/>
              <a:ext cx="500318" cy="279898"/>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7" name="Uganda" descr="© INSCALE GmbH, 05.05.2010&#10;http://www.presentationload.com/">
              <a:extLst>
                <a:ext uri="{FF2B5EF4-FFF2-40B4-BE49-F238E27FC236}">
                  <a16:creationId xmlns:a16="http://schemas.microsoft.com/office/drawing/2014/main" id="{BFE8CD7E-2726-4FD2-AE68-ECC8019A907A}"/>
                </a:ext>
              </a:extLst>
            </p:cNvPr>
            <p:cNvSpPr>
              <a:spLocks noEditPoints="1"/>
            </p:cNvSpPr>
            <p:nvPr/>
          </p:nvSpPr>
          <p:spPr bwMode="gray">
            <a:xfrm>
              <a:off x="6521442" y="3864055"/>
              <a:ext cx="174936" cy="206425"/>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8" name="Turkmenistan" descr="© INSCALE GmbH, 05.05.2010&#10;http://www.presentationload.com/">
              <a:extLst>
                <a:ext uri="{FF2B5EF4-FFF2-40B4-BE49-F238E27FC236}">
                  <a16:creationId xmlns:a16="http://schemas.microsoft.com/office/drawing/2014/main" id="{47C8ED13-625D-4420-B9E8-BAB4F491CF25}"/>
                </a:ext>
              </a:extLst>
            </p:cNvPr>
            <p:cNvSpPr>
              <a:spLocks/>
            </p:cNvSpPr>
            <p:nvPr/>
          </p:nvSpPr>
          <p:spPr bwMode="gray">
            <a:xfrm>
              <a:off x="7130220" y="2473312"/>
              <a:ext cx="451336" cy="271152"/>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199" name="Turkey" descr="© INSCALE GmbH, 05.05.2010&#10;http://www.presentationload.com/">
              <a:extLst>
                <a:ext uri="{FF2B5EF4-FFF2-40B4-BE49-F238E27FC236}">
                  <a16:creationId xmlns:a16="http://schemas.microsoft.com/office/drawing/2014/main" id="{AB47542C-3015-4637-AA1A-35756F431615}"/>
                </a:ext>
              </a:extLst>
            </p:cNvPr>
            <p:cNvSpPr>
              <a:spLocks noEditPoints="1"/>
            </p:cNvSpPr>
            <p:nvPr/>
          </p:nvSpPr>
          <p:spPr bwMode="gray">
            <a:xfrm>
              <a:off x="6339509" y="2494304"/>
              <a:ext cx="594783" cy="227418"/>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0" name="Tunisia" descr="© INSCALE GmbH, 05.05.2010&#10;http://www.presentationload.com/">
              <a:extLst>
                <a:ext uri="{FF2B5EF4-FFF2-40B4-BE49-F238E27FC236}">
                  <a16:creationId xmlns:a16="http://schemas.microsoft.com/office/drawing/2014/main" id="{362FD94F-A86C-4488-ACE0-2EFB0C038218}"/>
                </a:ext>
              </a:extLst>
            </p:cNvPr>
            <p:cNvSpPr>
              <a:spLocks/>
            </p:cNvSpPr>
            <p:nvPr/>
          </p:nvSpPr>
          <p:spPr bwMode="gray">
            <a:xfrm>
              <a:off x="5821697" y="2669241"/>
              <a:ext cx="122455" cy="255407"/>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1" name="Togo" descr="© INSCALE GmbH, 05.05.2010&#10;http://www.presentationload.com/">
              <a:extLst>
                <a:ext uri="{FF2B5EF4-FFF2-40B4-BE49-F238E27FC236}">
                  <a16:creationId xmlns:a16="http://schemas.microsoft.com/office/drawing/2014/main" id="{BA7AC7C7-9111-4B14-8BBF-2FAF46DB51D7}"/>
                </a:ext>
              </a:extLst>
            </p:cNvPr>
            <p:cNvSpPr>
              <a:spLocks/>
            </p:cNvSpPr>
            <p:nvPr/>
          </p:nvSpPr>
          <p:spPr bwMode="gray">
            <a:xfrm>
              <a:off x="5573288" y="3615645"/>
              <a:ext cx="62977" cy="180185"/>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2" name="Thailand" descr="© INSCALE GmbH, 05.05.2010&#10;http://www.presentationload.com/">
              <a:extLst>
                <a:ext uri="{FF2B5EF4-FFF2-40B4-BE49-F238E27FC236}">
                  <a16:creationId xmlns:a16="http://schemas.microsoft.com/office/drawing/2014/main" id="{60956B88-964E-4482-BBC3-F78FA0044A66}"/>
                </a:ext>
              </a:extLst>
            </p:cNvPr>
            <p:cNvSpPr>
              <a:spLocks/>
            </p:cNvSpPr>
            <p:nvPr/>
          </p:nvSpPr>
          <p:spPr bwMode="gray">
            <a:xfrm>
              <a:off x="8639921" y="3278019"/>
              <a:ext cx="276399" cy="531807"/>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3" name="Tanzania" descr="© INSCALE GmbH, 05.05.2010&#10;http://www.presentationload.com/">
              <a:extLst>
                <a:ext uri="{FF2B5EF4-FFF2-40B4-BE49-F238E27FC236}">
                  <a16:creationId xmlns:a16="http://schemas.microsoft.com/office/drawing/2014/main" id="{AAB76469-5F71-4B7C-831F-1004441B8608}"/>
                </a:ext>
              </a:extLst>
            </p:cNvPr>
            <p:cNvSpPr>
              <a:spLocks noEditPoints="1"/>
            </p:cNvSpPr>
            <p:nvPr/>
          </p:nvSpPr>
          <p:spPr bwMode="gray">
            <a:xfrm>
              <a:off x="6519692" y="4051238"/>
              <a:ext cx="342875" cy="38835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4" name="Tajikistan" descr="© INSCALE GmbH, 05.05.2010&#10;http://www.presentationload.com/">
              <a:extLst>
                <a:ext uri="{FF2B5EF4-FFF2-40B4-BE49-F238E27FC236}">
                  <a16:creationId xmlns:a16="http://schemas.microsoft.com/office/drawing/2014/main" id="{474612A9-5DFE-4668-A930-BAF7D07F25F3}"/>
                </a:ext>
              </a:extLst>
            </p:cNvPr>
            <p:cNvSpPr>
              <a:spLocks/>
            </p:cNvSpPr>
            <p:nvPr/>
          </p:nvSpPr>
          <p:spPr bwMode="gray">
            <a:xfrm>
              <a:off x="7586804" y="2538037"/>
              <a:ext cx="246660" cy="155694"/>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5" name="Taiwan" descr="© INSCALE GmbH, 05.05.2010&#10;http://www.presentationload.com/">
              <a:extLst>
                <a:ext uri="{FF2B5EF4-FFF2-40B4-BE49-F238E27FC236}">
                  <a16:creationId xmlns:a16="http://schemas.microsoft.com/office/drawing/2014/main" id="{36EE7695-D2AA-4FB4-9281-18F1C2182F7A}"/>
                </a:ext>
              </a:extLst>
            </p:cNvPr>
            <p:cNvSpPr>
              <a:spLocks/>
            </p:cNvSpPr>
            <p:nvPr/>
          </p:nvSpPr>
          <p:spPr bwMode="gray">
            <a:xfrm>
              <a:off x="9315175" y="3101333"/>
              <a:ext cx="54231" cy="120706"/>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6" name="Syria" descr="© INSCALE GmbH, 05.05.2010&#10;http://www.presentationload.com/">
              <a:extLst>
                <a:ext uri="{FF2B5EF4-FFF2-40B4-BE49-F238E27FC236}">
                  <a16:creationId xmlns:a16="http://schemas.microsoft.com/office/drawing/2014/main" id="{DFA203F7-09B4-4295-B3B4-17BE60E53E1F}"/>
                </a:ext>
              </a:extLst>
            </p:cNvPr>
            <p:cNvSpPr>
              <a:spLocks/>
            </p:cNvSpPr>
            <p:nvPr/>
          </p:nvSpPr>
          <p:spPr bwMode="gray">
            <a:xfrm>
              <a:off x="6661391" y="2665742"/>
              <a:ext cx="201178" cy="18543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7" name="Switzerland" descr="© INSCALE GmbH, 05.05.2010&#10;http://www.presentationload.com/">
              <a:extLst>
                <a:ext uri="{FF2B5EF4-FFF2-40B4-BE49-F238E27FC236}">
                  <a16:creationId xmlns:a16="http://schemas.microsoft.com/office/drawing/2014/main" id="{F0E0EE69-F321-4DDC-9278-CF5BEF0D9D1F}"/>
                </a:ext>
              </a:extLst>
            </p:cNvPr>
            <p:cNvSpPr>
              <a:spLocks/>
            </p:cNvSpPr>
            <p:nvPr/>
          </p:nvSpPr>
          <p:spPr bwMode="gray">
            <a:xfrm>
              <a:off x="5783211" y="2293127"/>
              <a:ext cx="129453" cy="71725"/>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8" name="Sweden" descr="© INSCALE GmbH, 05.05.2010&#10;http://www.presentationload.com/">
              <a:extLst>
                <a:ext uri="{FF2B5EF4-FFF2-40B4-BE49-F238E27FC236}">
                  <a16:creationId xmlns:a16="http://schemas.microsoft.com/office/drawing/2014/main" id="{6D724627-A880-41F2-AE79-71923C845A12}"/>
                </a:ext>
              </a:extLst>
            </p:cNvPr>
            <p:cNvSpPr>
              <a:spLocks noEditPoints="1"/>
            </p:cNvSpPr>
            <p:nvPr/>
          </p:nvSpPr>
          <p:spPr bwMode="gray">
            <a:xfrm>
              <a:off x="5930158" y="1589882"/>
              <a:ext cx="309638" cy="442589"/>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09" name="Swaziland" descr="© INSCALE GmbH, 05.05.2010&#10;http://www.presentationload.com/">
              <a:extLst>
                <a:ext uri="{FF2B5EF4-FFF2-40B4-BE49-F238E27FC236}">
                  <a16:creationId xmlns:a16="http://schemas.microsoft.com/office/drawing/2014/main" id="{BB20D567-2A9B-4AD4-B76D-0D2CBC8E2E3C}"/>
                </a:ext>
              </a:extLst>
            </p:cNvPr>
            <p:cNvSpPr>
              <a:spLocks/>
            </p:cNvSpPr>
            <p:nvPr/>
          </p:nvSpPr>
          <p:spPr bwMode="gray">
            <a:xfrm>
              <a:off x="6540685" y="4941663"/>
              <a:ext cx="45484" cy="59479"/>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0" name="Suriname" descr="© INSCALE GmbH, 05.05.2010&#10;http://www.presentationload.com/">
              <a:extLst>
                <a:ext uri="{FF2B5EF4-FFF2-40B4-BE49-F238E27FC236}">
                  <a16:creationId xmlns:a16="http://schemas.microsoft.com/office/drawing/2014/main" id="{6415EE27-6E4E-4289-B0A2-844827EAC7E6}"/>
                </a:ext>
              </a:extLst>
            </p:cNvPr>
            <p:cNvSpPr>
              <a:spLocks/>
            </p:cNvSpPr>
            <p:nvPr/>
          </p:nvSpPr>
          <p:spPr bwMode="gray">
            <a:xfrm>
              <a:off x="3729460" y="3799329"/>
              <a:ext cx="131203" cy="150445"/>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1" name="Sudan">
              <a:extLst>
                <a:ext uri="{FF2B5EF4-FFF2-40B4-BE49-F238E27FC236}">
                  <a16:creationId xmlns:a16="http://schemas.microsoft.com/office/drawing/2014/main" id="{B3454A29-89E2-4C4A-A06B-0F9BD4AC585F}"/>
                </a:ext>
              </a:extLst>
            </p:cNvPr>
            <p:cNvSpPr>
              <a:spLocks/>
            </p:cNvSpPr>
            <p:nvPr/>
          </p:nvSpPr>
          <p:spPr bwMode="auto">
            <a:xfrm>
              <a:off x="6262443" y="3178734"/>
              <a:ext cx="534523" cy="524395"/>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2" name="South Sudan">
              <a:extLst>
                <a:ext uri="{FF2B5EF4-FFF2-40B4-BE49-F238E27FC236}">
                  <a16:creationId xmlns:a16="http://schemas.microsoft.com/office/drawing/2014/main" id="{2067394F-7A89-40B2-879F-1989B582558B}"/>
                </a:ext>
              </a:extLst>
            </p:cNvPr>
            <p:cNvSpPr>
              <a:spLocks/>
            </p:cNvSpPr>
            <p:nvPr/>
          </p:nvSpPr>
          <p:spPr bwMode="auto">
            <a:xfrm>
              <a:off x="6336713" y="3569216"/>
              <a:ext cx="384857" cy="321840"/>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3" name="Sri Lanka" descr="© INSCALE GmbH, 05.05.2010&#10;http://www.presentationload.com/">
              <a:extLst>
                <a:ext uri="{FF2B5EF4-FFF2-40B4-BE49-F238E27FC236}">
                  <a16:creationId xmlns:a16="http://schemas.microsoft.com/office/drawing/2014/main" id="{D0F75568-0397-4ED1-8160-A88421EBAFBF}"/>
                </a:ext>
              </a:extLst>
            </p:cNvPr>
            <p:cNvSpPr>
              <a:spLocks/>
            </p:cNvSpPr>
            <p:nvPr/>
          </p:nvSpPr>
          <p:spPr bwMode="gray">
            <a:xfrm>
              <a:off x="8108114" y="3668126"/>
              <a:ext cx="76971" cy="136450"/>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4" name="Spain" descr="© INSCALE GmbH, 05.05.2010&#10;http://www.presentationload.com/">
              <a:extLst>
                <a:ext uri="{FF2B5EF4-FFF2-40B4-BE49-F238E27FC236}">
                  <a16:creationId xmlns:a16="http://schemas.microsoft.com/office/drawing/2014/main" id="{EEA55BBD-4833-400A-968B-D0C7B193E1A1}"/>
                </a:ext>
              </a:extLst>
            </p:cNvPr>
            <p:cNvSpPr>
              <a:spLocks noEditPoints="1"/>
            </p:cNvSpPr>
            <p:nvPr/>
          </p:nvSpPr>
          <p:spPr bwMode="gray">
            <a:xfrm>
              <a:off x="5337123" y="2438324"/>
              <a:ext cx="391857" cy="276399"/>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5" name="Somalia" descr="© INSCALE GmbH, 05.05.2010&#10;http://www.presentationload.com/">
              <a:extLst>
                <a:ext uri="{FF2B5EF4-FFF2-40B4-BE49-F238E27FC236}">
                  <a16:creationId xmlns:a16="http://schemas.microsoft.com/office/drawing/2014/main" id="{40826BBB-75D0-47CA-ADCF-F96D20CB8FBE}"/>
                </a:ext>
              </a:extLst>
            </p:cNvPr>
            <p:cNvSpPr>
              <a:spLocks/>
            </p:cNvSpPr>
            <p:nvPr/>
          </p:nvSpPr>
          <p:spPr bwMode="gray">
            <a:xfrm>
              <a:off x="6883560" y="3580659"/>
              <a:ext cx="320134" cy="495071"/>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6" name="Solomon Islands" descr="© INSCALE GmbH, 05.05.2010&#10;http://www.presentationload.com/">
              <a:extLst>
                <a:ext uri="{FF2B5EF4-FFF2-40B4-BE49-F238E27FC236}">
                  <a16:creationId xmlns:a16="http://schemas.microsoft.com/office/drawing/2014/main" id="{88095B73-B7BD-4571-A694-E58D0F16EA1A}"/>
                </a:ext>
              </a:extLst>
            </p:cNvPr>
            <p:cNvSpPr>
              <a:spLocks noEditPoints="1"/>
            </p:cNvSpPr>
            <p:nvPr/>
          </p:nvSpPr>
          <p:spPr bwMode="gray">
            <a:xfrm>
              <a:off x="10555474" y="4255912"/>
              <a:ext cx="166190" cy="155694"/>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7" name="Slovenia" descr="© INSCALE GmbH, 05.05.2010&#10;http://www.presentationload.com/">
              <a:extLst>
                <a:ext uri="{FF2B5EF4-FFF2-40B4-BE49-F238E27FC236}">
                  <a16:creationId xmlns:a16="http://schemas.microsoft.com/office/drawing/2014/main" id="{1193E034-6A6D-433C-AA6B-72CB0A6D675B}"/>
                </a:ext>
              </a:extLst>
            </p:cNvPr>
            <p:cNvSpPr>
              <a:spLocks/>
            </p:cNvSpPr>
            <p:nvPr/>
          </p:nvSpPr>
          <p:spPr bwMode="gray">
            <a:xfrm>
              <a:off x="5989636" y="2324616"/>
              <a:ext cx="94465" cy="5423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8" name="Slovakia" descr="© INSCALE GmbH, 05.05.2010&#10;http://www.presentationload.com/">
              <a:extLst>
                <a:ext uri="{FF2B5EF4-FFF2-40B4-BE49-F238E27FC236}">
                  <a16:creationId xmlns:a16="http://schemas.microsoft.com/office/drawing/2014/main" id="{FD8AADD9-E521-4C7E-A262-785B9CB5BA31}"/>
                </a:ext>
              </a:extLst>
            </p:cNvPr>
            <p:cNvSpPr>
              <a:spLocks/>
            </p:cNvSpPr>
            <p:nvPr/>
          </p:nvSpPr>
          <p:spPr bwMode="gray">
            <a:xfrm>
              <a:off x="6085850" y="2233648"/>
              <a:ext cx="159193" cy="64727"/>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19" name="Sierra Leone" descr="© INSCALE GmbH, 05.05.2010&#10;http://www.presentationload.com/">
              <a:extLst>
                <a:ext uri="{FF2B5EF4-FFF2-40B4-BE49-F238E27FC236}">
                  <a16:creationId xmlns:a16="http://schemas.microsoft.com/office/drawing/2014/main" id="{7F7FA159-B3F1-40B4-8803-7CD78FCA347B}"/>
                </a:ext>
              </a:extLst>
            </p:cNvPr>
            <p:cNvSpPr>
              <a:spLocks/>
            </p:cNvSpPr>
            <p:nvPr/>
          </p:nvSpPr>
          <p:spPr bwMode="gray">
            <a:xfrm>
              <a:off x="5158688" y="3650633"/>
              <a:ext cx="92716" cy="120706"/>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0" name="Serbia" descr="© INSCALE GmbH, 05.05.2010&#10;http://www.presentationload.com/">
              <a:extLst>
                <a:ext uri="{FF2B5EF4-FFF2-40B4-BE49-F238E27FC236}">
                  <a16:creationId xmlns:a16="http://schemas.microsoft.com/office/drawing/2014/main" id="{657E4725-2561-48F7-8BF4-3DCC55BD2F20}"/>
                </a:ext>
              </a:extLst>
            </p:cNvPr>
            <p:cNvSpPr>
              <a:spLocks/>
            </p:cNvSpPr>
            <p:nvPr/>
          </p:nvSpPr>
          <p:spPr bwMode="gray">
            <a:xfrm>
              <a:off x="6147079" y="2352606"/>
              <a:ext cx="122455" cy="134259"/>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Roboto Regular" panose="02000000000000000000" pitchFamily="2" charset="0"/>
              </a:endParaRPr>
            </a:p>
          </p:txBody>
        </p:sp>
        <p:sp>
          <p:nvSpPr>
            <p:cNvPr id="221" name="Senegal" descr="© INSCALE GmbH, 05.05.2010&#10;http://www.presentationload.com/">
              <a:extLst>
                <a:ext uri="{FF2B5EF4-FFF2-40B4-BE49-F238E27FC236}">
                  <a16:creationId xmlns:a16="http://schemas.microsoft.com/office/drawing/2014/main" id="{D507DF72-DF56-4AE9-8491-9DAFC8D220BD}"/>
                </a:ext>
              </a:extLst>
            </p:cNvPr>
            <p:cNvSpPr>
              <a:spLocks/>
            </p:cNvSpPr>
            <p:nvPr/>
          </p:nvSpPr>
          <p:spPr bwMode="gray">
            <a:xfrm>
              <a:off x="5065973" y="3407472"/>
              <a:ext cx="185433" cy="164440"/>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2" name="Saudi Arabia" descr="© INSCALE GmbH, 05.05.2010&#10;http://www.presentationload.com/">
              <a:extLst>
                <a:ext uri="{FF2B5EF4-FFF2-40B4-BE49-F238E27FC236}">
                  <a16:creationId xmlns:a16="http://schemas.microsoft.com/office/drawing/2014/main" id="{26C28AA3-55F4-4B19-B025-4F4B7AADB986}"/>
                </a:ext>
              </a:extLst>
            </p:cNvPr>
            <p:cNvSpPr>
              <a:spLocks/>
            </p:cNvSpPr>
            <p:nvPr/>
          </p:nvSpPr>
          <p:spPr bwMode="gray">
            <a:xfrm>
              <a:off x="6656144" y="2854673"/>
              <a:ext cx="664758" cy="570292"/>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3" name="Rwanda" descr="© INSCALE GmbH, 05.05.2010&#10;http://www.presentationload.com/">
              <a:extLst>
                <a:ext uri="{FF2B5EF4-FFF2-40B4-BE49-F238E27FC236}">
                  <a16:creationId xmlns:a16="http://schemas.microsoft.com/office/drawing/2014/main" id="{CFE58853-B438-444F-8410-DF17B7F28714}"/>
                </a:ext>
              </a:extLst>
            </p:cNvPr>
            <p:cNvSpPr>
              <a:spLocks/>
            </p:cNvSpPr>
            <p:nvPr/>
          </p:nvSpPr>
          <p:spPr bwMode="gray">
            <a:xfrm>
              <a:off x="6495201" y="4051238"/>
              <a:ext cx="66476" cy="66476"/>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4" name="Russia (Urup,Simushir)" descr="© INSCALE GmbH, 05.05.2010&#10;http://www.presentationload.com/">
              <a:extLst>
                <a:ext uri="{FF2B5EF4-FFF2-40B4-BE49-F238E27FC236}">
                  <a16:creationId xmlns:a16="http://schemas.microsoft.com/office/drawing/2014/main" id="{AA2F397E-919D-43A0-8E14-1588FE3E90E3}"/>
                </a:ext>
              </a:extLst>
            </p:cNvPr>
            <p:cNvSpPr>
              <a:spLocks noEditPoints="1"/>
            </p:cNvSpPr>
            <p:nvPr/>
          </p:nvSpPr>
          <p:spPr bwMode="gray">
            <a:xfrm>
              <a:off x="9791001" y="1903020"/>
              <a:ext cx="134701" cy="535306"/>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5" name="Russia" descr="© INSCALE GmbH, 05.05.2010&#10;http://www.presentationload.com/">
              <a:extLst>
                <a:ext uri="{FF2B5EF4-FFF2-40B4-BE49-F238E27FC236}">
                  <a16:creationId xmlns:a16="http://schemas.microsoft.com/office/drawing/2014/main" id="{54AEE8DF-68F7-4B10-BFDD-E8579167CD22}"/>
                </a:ext>
              </a:extLst>
            </p:cNvPr>
            <p:cNvSpPr>
              <a:spLocks noEditPoints="1"/>
            </p:cNvSpPr>
            <p:nvPr/>
          </p:nvSpPr>
          <p:spPr bwMode="gray">
            <a:xfrm>
              <a:off x="6159324" y="1240010"/>
              <a:ext cx="4048026" cy="1289282"/>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6" name="Romania" descr="© INSCALE GmbH, 05.05.2010&#10;http://www.presentationload.com/">
              <a:extLst>
                <a:ext uri="{FF2B5EF4-FFF2-40B4-BE49-F238E27FC236}">
                  <a16:creationId xmlns:a16="http://schemas.microsoft.com/office/drawing/2014/main" id="{1FBB76BC-C3E9-4D71-90C9-EEE602DFD04D}"/>
                </a:ext>
              </a:extLst>
            </p:cNvPr>
            <p:cNvSpPr>
              <a:spLocks/>
            </p:cNvSpPr>
            <p:nvPr/>
          </p:nvSpPr>
          <p:spPr bwMode="gray">
            <a:xfrm>
              <a:off x="6185565" y="2279132"/>
              <a:ext cx="274650" cy="164440"/>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7" name="Qatar" descr="© INSCALE GmbH, 05.05.2010&#10;http://www.presentationload.com/">
              <a:extLst>
                <a:ext uri="{FF2B5EF4-FFF2-40B4-BE49-F238E27FC236}">
                  <a16:creationId xmlns:a16="http://schemas.microsoft.com/office/drawing/2014/main" id="{0A3F7737-6D2F-498C-AC44-38C246DD326C}"/>
                </a:ext>
              </a:extLst>
            </p:cNvPr>
            <p:cNvSpPr>
              <a:spLocks/>
            </p:cNvSpPr>
            <p:nvPr/>
          </p:nvSpPr>
          <p:spPr bwMode="gray">
            <a:xfrm>
              <a:off x="7165208" y="3068095"/>
              <a:ext cx="29740" cy="6472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8" name="Puerto Rico" descr="© INSCALE GmbH, 05.05.2010&#10;http://www.presentationload.com/">
              <a:extLst>
                <a:ext uri="{FF2B5EF4-FFF2-40B4-BE49-F238E27FC236}">
                  <a16:creationId xmlns:a16="http://schemas.microsoft.com/office/drawing/2014/main" id="{B38A3B8C-6D54-4841-8E87-91469DD61A03}"/>
                </a:ext>
              </a:extLst>
            </p:cNvPr>
            <p:cNvSpPr>
              <a:spLocks/>
            </p:cNvSpPr>
            <p:nvPr/>
          </p:nvSpPr>
          <p:spPr bwMode="gray">
            <a:xfrm>
              <a:off x="3475801" y="3351492"/>
              <a:ext cx="61229" cy="2624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29" name="Portugal" descr="© INSCALE GmbH, 05.05.2010&#10;http://www.presentationload.com/">
              <a:extLst>
                <a:ext uri="{FF2B5EF4-FFF2-40B4-BE49-F238E27FC236}">
                  <a16:creationId xmlns:a16="http://schemas.microsoft.com/office/drawing/2014/main" id="{A3183C1B-3E1B-4A4B-A959-FB613F6CF477}"/>
                </a:ext>
              </a:extLst>
            </p:cNvPr>
            <p:cNvSpPr>
              <a:spLocks/>
            </p:cNvSpPr>
            <p:nvPr/>
          </p:nvSpPr>
          <p:spPr bwMode="gray">
            <a:xfrm>
              <a:off x="5321379" y="2497803"/>
              <a:ext cx="101463" cy="183684"/>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0" name="Poland" descr="© INSCALE GmbH, 05.05.2010&#10;http://www.presentationload.com/">
              <a:extLst>
                <a:ext uri="{FF2B5EF4-FFF2-40B4-BE49-F238E27FC236}">
                  <a16:creationId xmlns:a16="http://schemas.microsoft.com/office/drawing/2014/main" id="{416D802E-1349-407A-820B-7A1228B60842}"/>
                </a:ext>
              </a:extLst>
            </p:cNvPr>
            <p:cNvSpPr>
              <a:spLocks/>
            </p:cNvSpPr>
            <p:nvPr/>
          </p:nvSpPr>
          <p:spPr bwMode="gray">
            <a:xfrm>
              <a:off x="6008879" y="2051714"/>
              <a:ext cx="279898" cy="201178"/>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1" name="Philippines" descr="© INSCALE GmbH, 05.05.2010&#10;http://www.presentationload.com/">
              <a:extLst>
                <a:ext uri="{FF2B5EF4-FFF2-40B4-BE49-F238E27FC236}">
                  <a16:creationId xmlns:a16="http://schemas.microsoft.com/office/drawing/2014/main" id="{09004422-46F7-4790-BED1-ABA8E7F167A1}"/>
                </a:ext>
              </a:extLst>
            </p:cNvPr>
            <p:cNvSpPr>
              <a:spLocks noEditPoints="1"/>
            </p:cNvSpPr>
            <p:nvPr/>
          </p:nvSpPr>
          <p:spPr bwMode="gray">
            <a:xfrm>
              <a:off x="9299431" y="3339246"/>
              <a:ext cx="320134" cy="537056"/>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2" name="Peru" descr="© INSCALE GmbH, 05.05.2010&#10;http://www.presentationload.com/">
              <a:extLst>
                <a:ext uri="{FF2B5EF4-FFF2-40B4-BE49-F238E27FC236}">
                  <a16:creationId xmlns:a16="http://schemas.microsoft.com/office/drawing/2014/main" id="{3F7676F5-3174-4298-BC22-BFD3F01D25CF}"/>
                </a:ext>
              </a:extLst>
            </p:cNvPr>
            <p:cNvSpPr>
              <a:spLocks/>
            </p:cNvSpPr>
            <p:nvPr/>
          </p:nvSpPr>
          <p:spPr bwMode="gray">
            <a:xfrm>
              <a:off x="2989478" y="4012752"/>
              <a:ext cx="421597" cy="666508"/>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3" name="Paraguay" descr="© INSCALE GmbH, 05.05.2010&#10;http://www.presentationload.com/">
              <a:extLst>
                <a:ext uri="{FF2B5EF4-FFF2-40B4-BE49-F238E27FC236}">
                  <a16:creationId xmlns:a16="http://schemas.microsoft.com/office/drawing/2014/main" id="{60B08E19-D92E-4C01-9FCE-54C03D42A94A}"/>
                </a:ext>
              </a:extLst>
            </p:cNvPr>
            <p:cNvSpPr>
              <a:spLocks/>
            </p:cNvSpPr>
            <p:nvPr/>
          </p:nvSpPr>
          <p:spPr bwMode="gray">
            <a:xfrm>
              <a:off x="3633244" y="4708998"/>
              <a:ext cx="267653" cy="302640"/>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4" name="Papua New Guinea" descr="© INSCALE GmbH, 05.05.2010&#10;http://www.presentationload.com/">
              <a:extLst>
                <a:ext uri="{FF2B5EF4-FFF2-40B4-BE49-F238E27FC236}">
                  <a16:creationId xmlns:a16="http://schemas.microsoft.com/office/drawing/2014/main" id="{C7EE1643-DE39-4AF6-BD13-83DBCAD2BF08}"/>
                </a:ext>
              </a:extLst>
            </p:cNvPr>
            <p:cNvSpPr>
              <a:spLocks noEditPoints="1"/>
            </p:cNvSpPr>
            <p:nvPr/>
          </p:nvSpPr>
          <p:spPr bwMode="gray">
            <a:xfrm>
              <a:off x="10048158" y="4080976"/>
              <a:ext cx="486323" cy="325382"/>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5" name="Panama" descr="© INSCALE GmbH, 05.05.2010&#10;http://www.presentationload.com/">
              <a:extLst>
                <a:ext uri="{FF2B5EF4-FFF2-40B4-BE49-F238E27FC236}">
                  <a16:creationId xmlns:a16="http://schemas.microsoft.com/office/drawing/2014/main" id="{B4F4F903-C17F-4FE7-B768-C6A387CC2F21}"/>
                </a:ext>
              </a:extLst>
            </p:cNvPr>
            <p:cNvSpPr>
              <a:spLocks/>
            </p:cNvSpPr>
            <p:nvPr/>
          </p:nvSpPr>
          <p:spPr bwMode="gray">
            <a:xfrm>
              <a:off x="2943995" y="3668126"/>
              <a:ext cx="181934" cy="87468"/>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6" name="Pakistan" descr="© INSCALE GmbH, 05.05.2010&#10;http://www.presentationload.com/">
              <a:extLst>
                <a:ext uri="{FF2B5EF4-FFF2-40B4-BE49-F238E27FC236}">
                  <a16:creationId xmlns:a16="http://schemas.microsoft.com/office/drawing/2014/main" id="{DE779BFF-422C-4BF4-AC54-091A723A39BF}"/>
                </a:ext>
              </a:extLst>
            </p:cNvPr>
            <p:cNvSpPr>
              <a:spLocks/>
            </p:cNvSpPr>
            <p:nvPr/>
          </p:nvSpPr>
          <p:spPr bwMode="gray">
            <a:xfrm>
              <a:off x="7455602" y="2679736"/>
              <a:ext cx="470579" cy="472328"/>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7" name="Parcel Islands" descr="© INSCALE GmbH, 05.05.2010&#10;http://www.presentationload.com/">
              <a:extLst>
                <a:ext uri="{FF2B5EF4-FFF2-40B4-BE49-F238E27FC236}">
                  <a16:creationId xmlns:a16="http://schemas.microsoft.com/office/drawing/2014/main" id="{7596AB44-6922-4ACD-B7E2-284140E13CEA}"/>
                </a:ext>
              </a:extLst>
            </p:cNvPr>
            <p:cNvSpPr>
              <a:spLocks noEditPoints="1"/>
            </p:cNvSpPr>
            <p:nvPr/>
          </p:nvSpPr>
          <p:spPr bwMode="gray">
            <a:xfrm>
              <a:off x="9082510" y="3391727"/>
              <a:ext cx="41985" cy="27990"/>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8" name="Oman" descr="© INSCALE GmbH, 05.05.2010&#10;http://www.presentationload.com/">
              <a:extLst>
                <a:ext uri="{FF2B5EF4-FFF2-40B4-BE49-F238E27FC236}">
                  <a16:creationId xmlns:a16="http://schemas.microsoft.com/office/drawing/2014/main" id="{0B3AEDAE-2A07-480D-A035-90EB1C0B1934}"/>
                </a:ext>
              </a:extLst>
            </p:cNvPr>
            <p:cNvSpPr>
              <a:spLocks/>
            </p:cNvSpPr>
            <p:nvPr/>
          </p:nvSpPr>
          <p:spPr bwMode="gray">
            <a:xfrm>
              <a:off x="7214190" y="3111829"/>
              <a:ext cx="241412" cy="300890"/>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39" name="Norway" descr="© INSCALE GmbH, 05.05.2010&#10;http://www.presentationload.com/">
              <a:extLst>
                <a:ext uri="{FF2B5EF4-FFF2-40B4-BE49-F238E27FC236}">
                  <a16:creationId xmlns:a16="http://schemas.microsoft.com/office/drawing/2014/main" id="{DCDD0CD3-6C23-4074-AC62-3B89977FB2F0}"/>
                </a:ext>
              </a:extLst>
            </p:cNvPr>
            <p:cNvSpPr>
              <a:spLocks noEditPoints="1"/>
            </p:cNvSpPr>
            <p:nvPr/>
          </p:nvSpPr>
          <p:spPr bwMode="gray">
            <a:xfrm>
              <a:off x="5772715" y="1273249"/>
              <a:ext cx="608778" cy="670007"/>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0" name="Nigeria" descr="© INSCALE GmbH, 05.05.2010&#10;http://www.presentationload.com/">
              <a:extLst>
                <a:ext uri="{FF2B5EF4-FFF2-40B4-BE49-F238E27FC236}">
                  <a16:creationId xmlns:a16="http://schemas.microsoft.com/office/drawing/2014/main" id="{24C7AF51-B22C-4091-ABBF-E604A28E256E}"/>
                </a:ext>
              </a:extLst>
            </p:cNvPr>
            <p:cNvSpPr>
              <a:spLocks/>
            </p:cNvSpPr>
            <p:nvPr/>
          </p:nvSpPr>
          <p:spPr bwMode="gray">
            <a:xfrm>
              <a:off x="5666004" y="3514182"/>
              <a:ext cx="374364" cy="344625"/>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1" name="Niger" descr="© INSCALE GmbH, 05.05.2010&#10;http://www.presentationload.com/">
              <a:extLst>
                <a:ext uri="{FF2B5EF4-FFF2-40B4-BE49-F238E27FC236}">
                  <a16:creationId xmlns:a16="http://schemas.microsoft.com/office/drawing/2014/main" id="{C78D7288-CAF1-426F-928D-566A33DF492A}"/>
                </a:ext>
              </a:extLst>
            </p:cNvPr>
            <p:cNvSpPr>
              <a:spLocks/>
            </p:cNvSpPr>
            <p:nvPr/>
          </p:nvSpPr>
          <p:spPr bwMode="gray">
            <a:xfrm>
              <a:off x="5587282" y="3167808"/>
              <a:ext cx="496819" cy="421597"/>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2" name="Nicaragua" descr="© INSCALE GmbH, 05.05.2010&#10;http://www.presentationload.com/">
              <a:extLst>
                <a:ext uri="{FF2B5EF4-FFF2-40B4-BE49-F238E27FC236}">
                  <a16:creationId xmlns:a16="http://schemas.microsoft.com/office/drawing/2014/main" id="{29606D18-7AA4-49A0-A2A0-5DCD9A39A1EE}"/>
                </a:ext>
              </a:extLst>
            </p:cNvPr>
            <p:cNvSpPr>
              <a:spLocks/>
            </p:cNvSpPr>
            <p:nvPr/>
          </p:nvSpPr>
          <p:spPr bwMode="gray">
            <a:xfrm>
              <a:off x="2809295" y="3479195"/>
              <a:ext cx="145198" cy="148696"/>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3" name="New Zealand" descr="© INSCALE GmbH, 05.05.2010&#10;http://www.presentationload.com/">
              <a:extLst>
                <a:ext uri="{FF2B5EF4-FFF2-40B4-BE49-F238E27FC236}">
                  <a16:creationId xmlns:a16="http://schemas.microsoft.com/office/drawing/2014/main" id="{A5B190A5-3463-49E7-8B98-CE490B77CB63}"/>
                </a:ext>
              </a:extLst>
            </p:cNvPr>
            <p:cNvSpPr>
              <a:spLocks noEditPoints="1"/>
            </p:cNvSpPr>
            <p:nvPr/>
          </p:nvSpPr>
          <p:spPr bwMode="gray">
            <a:xfrm>
              <a:off x="10328057" y="5251301"/>
              <a:ext cx="568543" cy="439091"/>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4" name="Newfoundland" descr="© INSCALE GmbH, 05.05.2010&#10;http://www.presentationload.com/">
              <a:extLst>
                <a:ext uri="{FF2B5EF4-FFF2-40B4-BE49-F238E27FC236}">
                  <a16:creationId xmlns:a16="http://schemas.microsoft.com/office/drawing/2014/main" id="{53518815-FFF5-44D6-A1E7-95F6F3573FDC}"/>
                </a:ext>
              </a:extLst>
            </p:cNvPr>
            <p:cNvSpPr>
              <a:spLocks/>
            </p:cNvSpPr>
            <p:nvPr/>
          </p:nvSpPr>
          <p:spPr bwMode="gray">
            <a:xfrm>
              <a:off x="3949879" y="2167173"/>
              <a:ext cx="190681" cy="171438"/>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5" name="Netherlands" descr="© INSCALE GmbH, 05.05.2010&#10;http://www.presentationload.com/">
              <a:extLst>
                <a:ext uri="{FF2B5EF4-FFF2-40B4-BE49-F238E27FC236}">
                  <a16:creationId xmlns:a16="http://schemas.microsoft.com/office/drawing/2014/main" id="{BF4B19CE-5B47-41F2-B33D-21E8488CEB30}"/>
                </a:ext>
              </a:extLst>
            </p:cNvPr>
            <p:cNvSpPr>
              <a:spLocks/>
            </p:cNvSpPr>
            <p:nvPr/>
          </p:nvSpPr>
          <p:spPr bwMode="gray">
            <a:xfrm>
              <a:off x="5702741" y="2098948"/>
              <a:ext cx="120706" cy="94465"/>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6" name="Nepal" descr="© INSCALE GmbH, 05.05.2010&#10;http://www.presentationload.com/">
              <a:extLst>
                <a:ext uri="{FF2B5EF4-FFF2-40B4-BE49-F238E27FC236}">
                  <a16:creationId xmlns:a16="http://schemas.microsoft.com/office/drawing/2014/main" id="{ABE44375-E433-43C0-BCB3-5810057D53A8}"/>
                </a:ext>
              </a:extLst>
            </p:cNvPr>
            <p:cNvSpPr>
              <a:spLocks/>
            </p:cNvSpPr>
            <p:nvPr/>
          </p:nvSpPr>
          <p:spPr bwMode="gray">
            <a:xfrm>
              <a:off x="8046888" y="2915900"/>
              <a:ext cx="262404" cy="146946"/>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7" name="Namibia" descr="© INSCALE GmbH, 05.05.2010&#10;http://www.presentationload.com/">
              <a:extLst>
                <a:ext uri="{FF2B5EF4-FFF2-40B4-BE49-F238E27FC236}">
                  <a16:creationId xmlns:a16="http://schemas.microsoft.com/office/drawing/2014/main" id="{8B034336-FE9C-4900-8A8E-4B6F265094BE}"/>
                </a:ext>
              </a:extLst>
            </p:cNvPr>
            <p:cNvSpPr>
              <a:spLocks/>
            </p:cNvSpPr>
            <p:nvPr/>
          </p:nvSpPr>
          <p:spPr bwMode="gray">
            <a:xfrm>
              <a:off x="5947651" y="4625029"/>
              <a:ext cx="426844" cy="43559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8" name="Myanmar" descr="© INSCALE GmbH, 05.05.2010&#10;http://www.presentationload.com/">
              <a:extLst>
                <a:ext uri="{FF2B5EF4-FFF2-40B4-BE49-F238E27FC236}">
                  <a16:creationId xmlns:a16="http://schemas.microsoft.com/office/drawing/2014/main" id="{01A686D5-C5E1-4627-AB9F-0D07A3E7522A}"/>
                </a:ext>
              </a:extLst>
            </p:cNvPr>
            <p:cNvSpPr>
              <a:spLocks/>
            </p:cNvSpPr>
            <p:nvPr/>
          </p:nvSpPr>
          <p:spPr bwMode="gray">
            <a:xfrm>
              <a:off x="8459737" y="2985874"/>
              <a:ext cx="285146" cy="670007"/>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49" name="Mozambique" descr="© INSCALE GmbH, 05.05.2010&#10;http://www.presentationload.com/">
              <a:extLst>
                <a:ext uri="{FF2B5EF4-FFF2-40B4-BE49-F238E27FC236}">
                  <a16:creationId xmlns:a16="http://schemas.microsoft.com/office/drawing/2014/main" id="{86D9454B-AEC9-437D-A949-5F980DE2A607}"/>
                </a:ext>
              </a:extLst>
            </p:cNvPr>
            <p:cNvSpPr>
              <a:spLocks/>
            </p:cNvSpPr>
            <p:nvPr/>
          </p:nvSpPr>
          <p:spPr bwMode="gray">
            <a:xfrm>
              <a:off x="6530189" y="4392363"/>
              <a:ext cx="341126" cy="598282"/>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0" name="Morocco" descr="© INSCALE GmbH, 05.05.2010&#10;http://www.presentationload.com/">
              <a:extLst>
                <a:ext uri="{FF2B5EF4-FFF2-40B4-BE49-F238E27FC236}">
                  <a16:creationId xmlns:a16="http://schemas.microsoft.com/office/drawing/2014/main" id="{BE8475A2-FE59-4897-8FFE-7B3C2B10A7ED}"/>
                </a:ext>
              </a:extLst>
            </p:cNvPr>
            <p:cNvSpPr>
              <a:spLocks/>
            </p:cNvSpPr>
            <p:nvPr/>
          </p:nvSpPr>
          <p:spPr bwMode="gray">
            <a:xfrm>
              <a:off x="5181430" y="2721721"/>
              <a:ext cx="379613" cy="295643"/>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1" name="Montenegro" descr="© INSCALE GmbH, 05.05.2010&#10;http://www.presentationload.com/">
              <a:extLst>
                <a:ext uri="{FF2B5EF4-FFF2-40B4-BE49-F238E27FC236}">
                  <a16:creationId xmlns:a16="http://schemas.microsoft.com/office/drawing/2014/main" id="{9A4F0F0B-A290-425E-99DE-EA6154379B6D}"/>
                </a:ext>
              </a:extLst>
            </p:cNvPr>
            <p:cNvSpPr>
              <a:spLocks/>
            </p:cNvSpPr>
            <p:nvPr/>
          </p:nvSpPr>
          <p:spPr bwMode="gray">
            <a:xfrm>
              <a:off x="6138332" y="2443572"/>
              <a:ext cx="50732" cy="61229"/>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2" name="Mongolia" descr="© INSCALE GmbH, 05.05.2010&#10;http://www.presentationload.com/">
              <a:extLst>
                <a:ext uri="{FF2B5EF4-FFF2-40B4-BE49-F238E27FC236}">
                  <a16:creationId xmlns:a16="http://schemas.microsoft.com/office/drawing/2014/main" id="{2871F272-F662-4499-B9C4-64A659A72916}"/>
                </a:ext>
              </a:extLst>
            </p:cNvPr>
            <p:cNvSpPr>
              <a:spLocks/>
            </p:cNvSpPr>
            <p:nvPr/>
          </p:nvSpPr>
          <p:spPr bwMode="gray">
            <a:xfrm>
              <a:off x="8062631" y="2142682"/>
              <a:ext cx="939409" cy="372615"/>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3" name="Moldova" descr="© INSCALE GmbH, 05.05.2010&#10;http://www.presentationload.com/">
              <a:extLst>
                <a:ext uri="{FF2B5EF4-FFF2-40B4-BE49-F238E27FC236}">
                  <a16:creationId xmlns:a16="http://schemas.microsoft.com/office/drawing/2014/main" id="{A24B0B07-6DF0-432B-9A26-DD55DEEFE8F9}"/>
                </a:ext>
              </a:extLst>
            </p:cNvPr>
            <p:cNvSpPr>
              <a:spLocks/>
            </p:cNvSpPr>
            <p:nvPr/>
          </p:nvSpPr>
          <p:spPr bwMode="gray">
            <a:xfrm>
              <a:off x="6363999" y="2272134"/>
              <a:ext cx="96215" cy="106711"/>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4" name="Mexico" descr="© INSCALE GmbH, 05.05.2010&#10;http://www.presentationload.com/">
              <a:extLst>
                <a:ext uri="{FF2B5EF4-FFF2-40B4-BE49-F238E27FC236}">
                  <a16:creationId xmlns:a16="http://schemas.microsoft.com/office/drawing/2014/main" id="{25B89D71-89E3-4CCD-B6B8-8B590FEBC5D7}"/>
                </a:ext>
              </a:extLst>
            </p:cNvPr>
            <p:cNvSpPr>
              <a:spLocks/>
            </p:cNvSpPr>
            <p:nvPr/>
          </p:nvSpPr>
          <p:spPr bwMode="gray">
            <a:xfrm>
              <a:off x="2041324" y="2837179"/>
              <a:ext cx="832697" cy="652513"/>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5" name="Malta" descr="© INSCALE GmbH, 05.05.2010&#10;http://www.presentationload.com/">
              <a:extLst>
                <a:ext uri="{FF2B5EF4-FFF2-40B4-BE49-F238E27FC236}">
                  <a16:creationId xmlns:a16="http://schemas.microsoft.com/office/drawing/2014/main" id="{29CFB13B-AA2B-4DA0-829B-0B724C12918D}"/>
                </a:ext>
              </a:extLst>
            </p:cNvPr>
            <p:cNvSpPr>
              <a:spLocks/>
            </p:cNvSpPr>
            <p:nvPr/>
          </p:nvSpPr>
          <p:spPr bwMode="gray">
            <a:xfrm>
              <a:off x="6019375" y="2709475"/>
              <a:ext cx="13995" cy="12246"/>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6" name="Mauritania" descr="© INSCALE GmbH, 05.05.2010&#10;http://www.presentationload.com/">
              <a:extLst>
                <a:ext uri="{FF2B5EF4-FFF2-40B4-BE49-F238E27FC236}">
                  <a16:creationId xmlns:a16="http://schemas.microsoft.com/office/drawing/2014/main" id="{63660A67-D3D2-4F60-84AC-21F5B08FE054}"/>
                </a:ext>
              </a:extLst>
            </p:cNvPr>
            <p:cNvSpPr>
              <a:spLocks/>
            </p:cNvSpPr>
            <p:nvPr/>
          </p:nvSpPr>
          <p:spPr bwMode="gray">
            <a:xfrm>
              <a:off x="5053727" y="3033108"/>
              <a:ext cx="383111" cy="449587"/>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7" name="Mali" descr="© INSCALE GmbH, 05.05.2010&#10;http://www.presentationload.com/">
              <a:extLst>
                <a:ext uri="{FF2B5EF4-FFF2-40B4-BE49-F238E27FC236}">
                  <a16:creationId xmlns:a16="http://schemas.microsoft.com/office/drawing/2014/main" id="{CFB680C2-8DDC-4366-A402-64312D470A27}"/>
                </a:ext>
              </a:extLst>
            </p:cNvPr>
            <p:cNvSpPr>
              <a:spLocks/>
            </p:cNvSpPr>
            <p:nvPr/>
          </p:nvSpPr>
          <p:spPr bwMode="gray">
            <a:xfrm>
              <a:off x="5193676" y="3111829"/>
              <a:ext cx="519562" cy="537056"/>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8" name="Malaysia" descr="© INSCALE GmbH, 05.05.2010&#10;http://www.presentationload.com/">
              <a:extLst>
                <a:ext uri="{FF2B5EF4-FFF2-40B4-BE49-F238E27FC236}">
                  <a16:creationId xmlns:a16="http://schemas.microsoft.com/office/drawing/2014/main" id="{ADCF0588-B7CB-4273-8AFE-574C23F6BD95}"/>
                </a:ext>
              </a:extLst>
            </p:cNvPr>
            <p:cNvSpPr>
              <a:spLocks/>
            </p:cNvSpPr>
            <p:nvPr/>
          </p:nvSpPr>
          <p:spPr bwMode="gray">
            <a:xfrm>
              <a:off x="8757129" y="3771339"/>
              <a:ext cx="136450" cy="195929"/>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59" name="Malaysia" descr="© INSCALE GmbH, 05.05.2010&#10;http://www.presentationload.com/">
              <a:extLst>
                <a:ext uri="{FF2B5EF4-FFF2-40B4-BE49-F238E27FC236}">
                  <a16:creationId xmlns:a16="http://schemas.microsoft.com/office/drawing/2014/main" id="{3150A461-141F-405A-A056-DD4A31567B2A}"/>
                </a:ext>
              </a:extLst>
            </p:cNvPr>
            <p:cNvSpPr>
              <a:spLocks/>
            </p:cNvSpPr>
            <p:nvPr/>
          </p:nvSpPr>
          <p:spPr bwMode="gray">
            <a:xfrm>
              <a:off x="9077262" y="3748598"/>
              <a:ext cx="307888" cy="236165"/>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0" name="Malawi" descr="© INSCALE GmbH, 05.05.2010&#10;http://www.presentationload.com/">
              <a:extLst>
                <a:ext uri="{FF2B5EF4-FFF2-40B4-BE49-F238E27FC236}">
                  <a16:creationId xmlns:a16="http://schemas.microsoft.com/office/drawing/2014/main" id="{8FF8EDD1-707C-4A44-A1B9-7DD14C876964}"/>
                </a:ext>
              </a:extLst>
            </p:cNvPr>
            <p:cNvSpPr>
              <a:spLocks/>
            </p:cNvSpPr>
            <p:nvPr/>
          </p:nvSpPr>
          <p:spPr bwMode="gray">
            <a:xfrm>
              <a:off x="6612410" y="4353876"/>
              <a:ext cx="104961" cy="279898"/>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1" name="Madagascar" descr="© INSCALE GmbH, 05.05.2010&#10;http://www.presentationload.com/">
              <a:extLst>
                <a:ext uri="{FF2B5EF4-FFF2-40B4-BE49-F238E27FC236}">
                  <a16:creationId xmlns:a16="http://schemas.microsoft.com/office/drawing/2014/main" id="{BD211C07-0628-4802-9FA9-1A6086518E52}"/>
                </a:ext>
              </a:extLst>
            </p:cNvPr>
            <p:cNvSpPr>
              <a:spLocks/>
            </p:cNvSpPr>
            <p:nvPr/>
          </p:nvSpPr>
          <p:spPr bwMode="gray">
            <a:xfrm>
              <a:off x="6918548" y="4457090"/>
              <a:ext cx="265903" cy="488073"/>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2" name="Macedonia" descr="© INSCALE GmbH, 05.05.2010&#10;http://www.presentationload.com/">
              <a:extLst>
                <a:ext uri="{FF2B5EF4-FFF2-40B4-BE49-F238E27FC236}">
                  <a16:creationId xmlns:a16="http://schemas.microsoft.com/office/drawing/2014/main" id="{EC6CA455-C11E-4DA1-9548-D993ED22A999}"/>
                </a:ext>
              </a:extLst>
            </p:cNvPr>
            <p:cNvSpPr>
              <a:spLocks/>
            </p:cNvSpPr>
            <p:nvPr/>
          </p:nvSpPr>
          <p:spPr bwMode="gray">
            <a:xfrm>
              <a:off x="6201308" y="2485557"/>
              <a:ext cx="73474" cy="57730"/>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3" name="Luxembourg" descr="© INSCALE GmbH, 05.05.2010&#10;http://www.presentationload.com/">
              <a:extLst>
                <a:ext uri="{FF2B5EF4-FFF2-40B4-BE49-F238E27FC236}">
                  <a16:creationId xmlns:a16="http://schemas.microsoft.com/office/drawing/2014/main" id="{CD7B899C-EA5D-4ED7-BC8A-46B397FB91BD}"/>
                </a:ext>
              </a:extLst>
            </p:cNvPr>
            <p:cNvSpPr>
              <a:spLocks/>
            </p:cNvSpPr>
            <p:nvPr/>
          </p:nvSpPr>
          <p:spPr bwMode="gray">
            <a:xfrm>
              <a:off x="5776214" y="2214405"/>
              <a:ext cx="22742" cy="19244"/>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4" name="Lithuania" descr="© INSCALE GmbH, 05.05.2010&#10;http://www.presentationload.com/">
              <a:extLst>
                <a:ext uri="{FF2B5EF4-FFF2-40B4-BE49-F238E27FC236}">
                  <a16:creationId xmlns:a16="http://schemas.microsoft.com/office/drawing/2014/main" id="{50D496B4-D56D-412C-A70C-F82E1F068656}"/>
                </a:ext>
              </a:extLst>
            </p:cNvPr>
            <p:cNvSpPr>
              <a:spLocks/>
            </p:cNvSpPr>
            <p:nvPr/>
          </p:nvSpPr>
          <p:spPr bwMode="gray">
            <a:xfrm>
              <a:off x="6189064" y="1995735"/>
              <a:ext cx="152195" cy="87468"/>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5" name="Liechtenstein" descr="© INSCALE GmbH, 05.05.2010&#10;http://www.presentationload.com/">
              <a:extLst>
                <a:ext uri="{FF2B5EF4-FFF2-40B4-BE49-F238E27FC236}">
                  <a16:creationId xmlns:a16="http://schemas.microsoft.com/office/drawing/2014/main" id="{27BD2DBD-B19C-40D4-953C-A7A907368B3A}"/>
                </a:ext>
              </a:extLst>
            </p:cNvPr>
            <p:cNvSpPr>
              <a:spLocks/>
            </p:cNvSpPr>
            <p:nvPr/>
          </p:nvSpPr>
          <p:spPr bwMode="gray">
            <a:xfrm>
              <a:off x="5877677" y="2312370"/>
              <a:ext cx="6997" cy="10496"/>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6" name="Libya" descr="© INSCALE GmbH, 05.05.2010&#10;http://www.presentationload.com/">
              <a:extLst>
                <a:ext uri="{FF2B5EF4-FFF2-40B4-BE49-F238E27FC236}">
                  <a16:creationId xmlns:a16="http://schemas.microsoft.com/office/drawing/2014/main" id="{6739BC1C-221E-443E-AEBD-B052A388CD49}"/>
                </a:ext>
              </a:extLst>
            </p:cNvPr>
            <p:cNvSpPr>
              <a:spLocks/>
            </p:cNvSpPr>
            <p:nvPr/>
          </p:nvSpPr>
          <p:spPr bwMode="gray">
            <a:xfrm>
              <a:off x="5874179" y="2816187"/>
              <a:ext cx="491572" cy="496819"/>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7" name="Liberia" descr="© INSCALE GmbH, 05.05.2010&#10;http://www.presentationload.com/">
              <a:extLst>
                <a:ext uri="{FF2B5EF4-FFF2-40B4-BE49-F238E27FC236}">
                  <a16:creationId xmlns:a16="http://schemas.microsoft.com/office/drawing/2014/main" id="{08D5B438-7BEC-48CC-BC6D-330F5749A5AE}"/>
                </a:ext>
              </a:extLst>
            </p:cNvPr>
            <p:cNvSpPr>
              <a:spLocks/>
            </p:cNvSpPr>
            <p:nvPr/>
          </p:nvSpPr>
          <p:spPr bwMode="gray">
            <a:xfrm>
              <a:off x="5204172" y="3704864"/>
              <a:ext cx="138200" cy="153944"/>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8" name="Lesotho" descr="© INSCALE GmbH, 05.05.2010&#10;http://www.presentationload.com/">
              <a:extLst>
                <a:ext uri="{FF2B5EF4-FFF2-40B4-BE49-F238E27FC236}">
                  <a16:creationId xmlns:a16="http://schemas.microsoft.com/office/drawing/2014/main" id="{2DB45B7F-40A5-4D8F-A1E9-4795084779B4}"/>
                </a:ext>
              </a:extLst>
            </p:cNvPr>
            <p:cNvSpPr>
              <a:spLocks/>
            </p:cNvSpPr>
            <p:nvPr/>
          </p:nvSpPr>
          <p:spPr bwMode="gray">
            <a:xfrm>
              <a:off x="6416481" y="5046625"/>
              <a:ext cx="75224" cy="73474"/>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69" name="Lebanon" descr="© INSCALE GmbH, 05.05.2010&#10;http://www.presentationload.com/">
              <a:extLst>
                <a:ext uri="{FF2B5EF4-FFF2-40B4-BE49-F238E27FC236}">
                  <a16:creationId xmlns:a16="http://schemas.microsoft.com/office/drawing/2014/main" id="{531AC5AA-195A-4C4F-B0EA-51D57F8887E1}"/>
                </a:ext>
              </a:extLst>
            </p:cNvPr>
            <p:cNvSpPr>
              <a:spLocks/>
            </p:cNvSpPr>
            <p:nvPr/>
          </p:nvSpPr>
          <p:spPr bwMode="gray">
            <a:xfrm>
              <a:off x="6647397" y="2765455"/>
              <a:ext cx="48982" cy="69975"/>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0" name="Latvia" descr="© INSCALE GmbH, 05.05.2010&#10;http://www.presentationload.com/">
              <a:extLst>
                <a:ext uri="{FF2B5EF4-FFF2-40B4-BE49-F238E27FC236}">
                  <a16:creationId xmlns:a16="http://schemas.microsoft.com/office/drawing/2014/main" id="{CA04EE10-3FFA-4B6F-ADD7-1D9340D7F6D0}"/>
                </a:ext>
              </a:extLst>
            </p:cNvPr>
            <p:cNvSpPr>
              <a:spLocks/>
            </p:cNvSpPr>
            <p:nvPr/>
          </p:nvSpPr>
          <p:spPr bwMode="gray">
            <a:xfrm>
              <a:off x="6185565" y="1941505"/>
              <a:ext cx="190681" cy="80470"/>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1" name="Laos" descr="© INSCALE GmbH, 05.05.2010&#10;http://www.presentationload.com/">
              <a:extLst>
                <a:ext uri="{FF2B5EF4-FFF2-40B4-BE49-F238E27FC236}">
                  <a16:creationId xmlns:a16="http://schemas.microsoft.com/office/drawing/2014/main" id="{7C04E24F-3745-48E7-842E-EE945781BEDE}"/>
                </a:ext>
              </a:extLst>
            </p:cNvPr>
            <p:cNvSpPr>
              <a:spLocks/>
            </p:cNvSpPr>
            <p:nvPr/>
          </p:nvSpPr>
          <p:spPr bwMode="gray">
            <a:xfrm>
              <a:off x="8711645" y="3202796"/>
              <a:ext cx="269402" cy="311387"/>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2" name="Kyrgyzstan" descr="© INSCALE GmbH, 05.05.2010&#10;http://www.presentationload.com/">
              <a:extLst>
                <a:ext uri="{FF2B5EF4-FFF2-40B4-BE49-F238E27FC236}">
                  <a16:creationId xmlns:a16="http://schemas.microsoft.com/office/drawing/2014/main" id="{9F2EB3FA-0EF8-42CA-85C9-59694A30F35D}"/>
                </a:ext>
              </a:extLst>
            </p:cNvPr>
            <p:cNvSpPr>
              <a:spLocks/>
            </p:cNvSpPr>
            <p:nvPr/>
          </p:nvSpPr>
          <p:spPr bwMode="gray">
            <a:xfrm>
              <a:off x="7637536" y="2459317"/>
              <a:ext cx="300890" cy="139949"/>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3" name="Kuwait" descr="© INSCALE GmbH, 05.05.2010&#10;http://www.presentationload.com/">
              <a:extLst>
                <a:ext uri="{FF2B5EF4-FFF2-40B4-BE49-F238E27FC236}">
                  <a16:creationId xmlns:a16="http://schemas.microsoft.com/office/drawing/2014/main" id="{D7439674-B1C7-476F-8BDF-1041D6666223}"/>
                </a:ext>
              </a:extLst>
            </p:cNvPr>
            <p:cNvSpPr>
              <a:spLocks/>
            </p:cNvSpPr>
            <p:nvPr/>
          </p:nvSpPr>
          <p:spPr bwMode="gray">
            <a:xfrm>
              <a:off x="7018262" y="2931645"/>
              <a:ext cx="61229" cy="54231"/>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4" name="Kosovo" descr="© INSCALE GmbH, 05.05.2010&#10;http://www.presentationload.com/">
              <a:extLst>
                <a:ext uri="{FF2B5EF4-FFF2-40B4-BE49-F238E27FC236}">
                  <a16:creationId xmlns:a16="http://schemas.microsoft.com/office/drawing/2014/main" id="{DE2CE07E-5BB5-4DDF-940E-BD79C2389151}"/>
                </a:ext>
              </a:extLst>
            </p:cNvPr>
            <p:cNvSpPr>
              <a:spLocks noEditPoints="1"/>
            </p:cNvSpPr>
            <p:nvPr/>
          </p:nvSpPr>
          <p:spPr bwMode="gray">
            <a:xfrm>
              <a:off x="6187103" y="2444967"/>
              <a:ext cx="57654" cy="58084"/>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Roboto Regular" panose="02000000000000000000" pitchFamily="2" charset="0"/>
              </a:endParaRPr>
            </a:p>
          </p:txBody>
        </p:sp>
        <p:sp>
          <p:nvSpPr>
            <p:cNvPr id="275" name="Korea, South" descr="© INSCALE GmbH, 05.05.2010&#10;http://www.presentationload.com/">
              <a:extLst>
                <a:ext uri="{FF2B5EF4-FFF2-40B4-BE49-F238E27FC236}">
                  <a16:creationId xmlns:a16="http://schemas.microsoft.com/office/drawing/2014/main" id="{5044A40C-C871-4065-8416-8F2D657FB841}"/>
                </a:ext>
              </a:extLst>
            </p:cNvPr>
            <p:cNvSpPr>
              <a:spLocks noEditPoints="1"/>
            </p:cNvSpPr>
            <p:nvPr/>
          </p:nvSpPr>
          <p:spPr bwMode="gray">
            <a:xfrm>
              <a:off x="9353661" y="2625506"/>
              <a:ext cx="122455" cy="190681"/>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6" name="Korea, North" descr="© INSCALE GmbH, 05.05.2010&#10;http://www.presentationload.com/">
              <a:extLst>
                <a:ext uri="{FF2B5EF4-FFF2-40B4-BE49-F238E27FC236}">
                  <a16:creationId xmlns:a16="http://schemas.microsoft.com/office/drawing/2014/main" id="{82350703-2B2F-40BF-AD1D-30F3F45CB037}"/>
                </a:ext>
              </a:extLst>
            </p:cNvPr>
            <p:cNvSpPr>
              <a:spLocks/>
            </p:cNvSpPr>
            <p:nvPr/>
          </p:nvSpPr>
          <p:spPr bwMode="gray">
            <a:xfrm>
              <a:off x="9252198" y="2468063"/>
              <a:ext cx="146946" cy="187183"/>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7" name="Kenya" descr="© INSCALE GmbH, 05.05.2010&#10;http://www.presentationload.com/">
              <a:extLst>
                <a:ext uri="{FF2B5EF4-FFF2-40B4-BE49-F238E27FC236}">
                  <a16:creationId xmlns:a16="http://schemas.microsoft.com/office/drawing/2014/main" id="{E2DA61FC-4619-4E0F-9D76-DE024DCD8785}"/>
                </a:ext>
              </a:extLst>
            </p:cNvPr>
            <p:cNvSpPr>
              <a:spLocks/>
            </p:cNvSpPr>
            <p:nvPr/>
          </p:nvSpPr>
          <p:spPr bwMode="gray">
            <a:xfrm>
              <a:off x="6661391" y="3844813"/>
              <a:ext cx="251908" cy="341127"/>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8" name="Kazakhstan" descr="© INSCALE GmbH, 05.05.2010&#10;http://www.presentationload.com/">
              <a:extLst>
                <a:ext uri="{FF2B5EF4-FFF2-40B4-BE49-F238E27FC236}">
                  <a16:creationId xmlns:a16="http://schemas.microsoft.com/office/drawing/2014/main" id="{BCBD2913-0CBD-4F0E-A13F-BAD30629FD2C}"/>
                </a:ext>
              </a:extLst>
            </p:cNvPr>
            <p:cNvSpPr>
              <a:spLocks noEditPoints="1"/>
            </p:cNvSpPr>
            <p:nvPr/>
          </p:nvSpPr>
          <p:spPr bwMode="gray">
            <a:xfrm>
              <a:off x="6918548" y="2032472"/>
              <a:ext cx="1124841" cy="521311"/>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79" name="Jordan" descr="© INSCALE GmbH, 05.05.2010&#10;http://www.presentationload.com/">
              <a:extLst>
                <a:ext uri="{FF2B5EF4-FFF2-40B4-BE49-F238E27FC236}">
                  <a16:creationId xmlns:a16="http://schemas.microsoft.com/office/drawing/2014/main" id="{29EBCB97-D860-43AC-B823-E02A0E839F8C}"/>
                </a:ext>
              </a:extLst>
            </p:cNvPr>
            <p:cNvSpPr>
              <a:spLocks/>
            </p:cNvSpPr>
            <p:nvPr/>
          </p:nvSpPr>
          <p:spPr bwMode="gray">
            <a:xfrm>
              <a:off x="6661391" y="2814438"/>
              <a:ext cx="125954" cy="150445"/>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0" name="Jamaica" descr="© INSCALE GmbH, 05.05.2010&#10;http://www.presentationload.com/">
              <a:extLst>
                <a:ext uri="{FF2B5EF4-FFF2-40B4-BE49-F238E27FC236}">
                  <a16:creationId xmlns:a16="http://schemas.microsoft.com/office/drawing/2014/main" id="{79D36BE8-340B-463B-8B5F-0939D8A1C423}"/>
                </a:ext>
              </a:extLst>
            </p:cNvPr>
            <p:cNvSpPr>
              <a:spLocks/>
            </p:cNvSpPr>
            <p:nvPr/>
          </p:nvSpPr>
          <p:spPr bwMode="gray">
            <a:xfrm>
              <a:off x="3117183" y="3351492"/>
              <a:ext cx="69975" cy="22742"/>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1" name="Japan" descr="© INSCALE GmbH, 05.05.2010&#10;http://www.presentationload.com/">
              <a:extLst>
                <a:ext uri="{FF2B5EF4-FFF2-40B4-BE49-F238E27FC236}">
                  <a16:creationId xmlns:a16="http://schemas.microsoft.com/office/drawing/2014/main" id="{BF24CF3A-1C3A-4F51-A7A6-40C8F788888F}"/>
                </a:ext>
              </a:extLst>
            </p:cNvPr>
            <p:cNvSpPr>
              <a:spLocks noEditPoints="1"/>
            </p:cNvSpPr>
            <p:nvPr/>
          </p:nvSpPr>
          <p:spPr bwMode="gray">
            <a:xfrm>
              <a:off x="9423635" y="2377096"/>
              <a:ext cx="391857" cy="76447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2" name="Italy" descr="© INSCALE GmbH, 05.05.2010&#10;http://www.presentationload.com/">
              <a:extLst>
                <a:ext uri="{FF2B5EF4-FFF2-40B4-BE49-F238E27FC236}">
                  <a16:creationId xmlns:a16="http://schemas.microsoft.com/office/drawing/2014/main" id="{64AC8C18-E3A9-4C0B-BDDD-DC6FA9DC3133}"/>
                </a:ext>
              </a:extLst>
            </p:cNvPr>
            <p:cNvSpPr>
              <a:spLocks noEditPoints="1"/>
            </p:cNvSpPr>
            <p:nvPr/>
          </p:nvSpPr>
          <p:spPr bwMode="gray">
            <a:xfrm>
              <a:off x="5797206" y="2319368"/>
              <a:ext cx="348124" cy="370865"/>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3" name="Israel" descr="© INSCALE GmbH, 05.05.2010&#10;http://www.presentationload.com/">
              <a:extLst>
                <a:ext uri="{FF2B5EF4-FFF2-40B4-BE49-F238E27FC236}">
                  <a16:creationId xmlns:a16="http://schemas.microsoft.com/office/drawing/2014/main" id="{51443341-EC3B-4C98-8D36-76920FA16C6F}"/>
                </a:ext>
              </a:extLst>
            </p:cNvPr>
            <p:cNvSpPr>
              <a:spLocks/>
            </p:cNvSpPr>
            <p:nvPr/>
          </p:nvSpPr>
          <p:spPr bwMode="gray">
            <a:xfrm>
              <a:off x="6635151" y="2809190"/>
              <a:ext cx="45484" cy="143448"/>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4" name="Ireland" descr="© INSCALE GmbH, 05.05.2010&#10;http://www.presentationload.com/">
              <a:extLst>
                <a:ext uri="{FF2B5EF4-FFF2-40B4-BE49-F238E27FC236}">
                  <a16:creationId xmlns:a16="http://schemas.microsoft.com/office/drawing/2014/main" id="{1E50FCAC-0713-4ACA-849A-5E68148FFD21}"/>
                </a:ext>
              </a:extLst>
            </p:cNvPr>
            <p:cNvSpPr>
              <a:spLocks/>
            </p:cNvSpPr>
            <p:nvPr/>
          </p:nvSpPr>
          <p:spPr bwMode="gray">
            <a:xfrm>
              <a:off x="5340622" y="2035971"/>
              <a:ext cx="125954" cy="132951"/>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5" name="Iraq" descr="© INSCALE GmbH, 05.05.2010&#10;http://www.presentationload.com/">
              <a:extLst>
                <a:ext uri="{FF2B5EF4-FFF2-40B4-BE49-F238E27FC236}">
                  <a16:creationId xmlns:a16="http://schemas.microsoft.com/office/drawing/2014/main" id="{7BC063A5-4A80-41D7-9797-5DFC89986548}"/>
                </a:ext>
              </a:extLst>
            </p:cNvPr>
            <p:cNvSpPr>
              <a:spLocks/>
            </p:cNvSpPr>
            <p:nvPr/>
          </p:nvSpPr>
          <p:spPr bwMode="gray">
            <a:xfrm>
              <a:off x="6766354" y="2669241"/>
              <a:ext cx="306139" cy="295643"/>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6" name="Iran" descr="© INSCALE GmbH, 05.05.2010&#10;http://www.presentationload.com/">
              <a:extLst>
                <a:ext uri="{FF2B5EF4-FFF2-40B4-BE49-F238E27FC236}">
                  <a16:creationId xmlns:a16="http://schemas.microsoft.com/office/drawing/2014/main" id="{91974E7F-9B76-4E8F-8771-139B49EB2099}"/>
                </a:ext>
              </a:extLst>
            </p:cNvPr>
            <p:cNvSpPr>
              <a:spLocks/>
            </p:cNvSpPr>
            <p:nvPr/>
          </p:nvSpPr>
          <p:spPr bwMode="gray">
            <a:xfrm>
              <a:off x="6897555" y="2580022"/>
              <a:ext cx="643766" cy="52830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7" name="Indonesia" descr="© INSCALE GmbH, 05.05.2010&#10;http://www.presentationload.com/">
              <a:extLst>
                <a:ext uri="{FF2B5EF4-FFF2-40B4-BE49-F238E27FC236}">
                  <a16:creationId xmlns:a16="http://schemas.microsoft.com/office/drawing/2014/main" id="{584F151C-D3FA-4483-98C1-38CBCBE6922A}"/>
                </a:ext>
              </a:extLst>
            </p:cNvPr>
            <p:cNvSpPr>
              <a:spLocks noEditPoints="1"/>
            </p:cNvSpPr>
            <p:nvPr/>
          </p:nvSpPr>
          <p:spPr bwMode="gray">
            <a:xfrm>
              <a:off x="8606683" y="3809825"/>
              <a:ext cx="1460719" cy="582538"/>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8" name="India" descr="© INSCALE GmbH, 05.05.2010&#10;http://www.presentationload.com/">
              <a:extLst>
                <a:ext uri="{FF2B5EF4-FFF2-40B4-BE49-F238E27FC236}">
                  <a16:creationId xmlns:a16="http://schemas.microsoft.com/office/drawing/2014/main" id="{84252E49-9C12-4FDA-94A1-B0EF60DD8203}"/>
                </a:ext>
              </a:extLst>
            </p:cNvPr>
            <p:cNvSpPr>
              <a:spLocks noEditPoints="1"/>
            </p:cNvSpPr>
            <p:nvPr/>
          </p:nvSpPr>
          <p:spPr bwMode="gray">
            <a:xfrm>
              <a:off x="7711010" y="2716473"/>
              <a:ext cx="874681" cy="1054866"/>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89" name="Iceland" descr="© INSCALE GmbH, 05.05.2010&#10;http://www.presentationload.com/">
              <a:extLst>
                <a:ext uri="{FF2B5EF4-FFF2-40B4-BE49-F238E27FC236}">
                  <a16:creationId xmlns:a16="http://schemas.microsoft.com/office/drawing/2014/main" id="{DDAD9AB2-3EAB-4268-8904-EC889B5999C3}"/>
                </a:ext>
              </a:extLst>
            </p:cNvPr>
            <p:cNvSpPr>
              <a:spLocks/>
            </p:cNvSpPr>
            <p:nvPr/>
          </p:nvSpPr>
          <p:spPr bwMode="gray">
            <a:xfrm>
              <a:off x="5071220" y="1666855"/>
              <a:ext cx="255407" cy="99714"/>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0" name="Hungary" descr="© INSCALE GmbH, 05.05.2010&#10;http://www.presentationload.com/">
              <a:extLst>
                <a:ext uri="{FF2B5EF4-FFF2-40B4-BE49-F238E27FC236}">
                  <a16:creationId xmlns:a16="http://schemas.microsoft.com/office/drawing/2014/main" id="{43AB29C2-0D03-42EF-A5B0-3D02B73C06A2}"/>
                </a:ext>
              </a:extLst>
            </p:cNvPr>
            <p:cNvSpPr>
              <a:spLocks/>
            </p:cNvSpPr>
            <p:nvPr/>
          </p:nvSpPr>
          <p:spPr bwMode="gray">
            <a:xfrm>
              <a:off x="6070107" y="2268636"/>
              <a:ext cx="190681" cy="99714"/>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1" name="Honduras" descr="© INSCALE GmbH, 05.05.2010&#10;http://www.presentationload.com/">
              <a:extLst>
                <a:ext uri="{FF2B5EF4-FFF2-40B4-BE49-F238E27FC236}">
                  <a16:creationId xmlns:a16="http://schemas.microsoft.com/office/drawing/2014/main" id="{645689A2-9AD6-44DD-ADB7-4F3A91B08A37}"/>
                </a:ext>
              </a:extLst>
            </p:cNvPr>
            <p:cNvSpPr>
              <a:spLocks/>
            </p:cNvSpPr>
            <p:nvPr/>
          </p:nvSpPr>
          <p:spPr bwMode="gray">
            <a:xfrm>
              <a:off x="2760312" y="3437211"/>
              <a:ext cx="199428" cy="11021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2" name="Haiti" descr="© INSCALE GmbH, 05.05.2010&#10;http://www.presentationload.com/">
              <a:extLst>
                <a:ext uri="{FF2B5EF4-FFF2-40B4-BE49-F238E27FC236}">
                  <a16:creationId xmlns:a16="http://schemas.microsoft.com/office/drawing/2014/main" id="{24D4C633-9A29-4939-AF4A-1A8B436F3A55}"/>
                </a:ext>
              </a:extLst>
            </p:cNvPr>
            <p:cNvSpPr>
              <a:spLocks/>
            </p:cNvSpPr>
            <p:nvPr/>
          </p:nvSpPr>
          <p:spPr bwMode="gray">
            <a:xfrm>
              <a:off x="3250134" y="3297261"/>
              <a:ext cx="87468" cy="69975"/>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3" name="Guyane (French Guiana)" descr="© INSCALE GmbH, 05.05.2010&#10;http://www.presentationload.com/">
              <a:extLst>
                <a:ext uri="{FF2B5EF4-FFF2-40B4-BE49-F238E27FC236}">
                  <a16:creationId xmlns:a16="http://schemas.microsoft.com/office/drawing/2014/main" id="{D9BDB98E-0FFC-4610-8EA5-6CDDBB577CD4}"/>
                </a:ext>
              </a:extLst>
            </p:cNvPr>
            <p:cNvSpPr>
              <a:spLocks/>
            </p:cNvSpPr>
            <p:nvPr/>
          </p:nvSpPr>
          <p:spPr bwMode="gray">
            <a:xfrm>
              <a:off x="3837920" y="3806326"/>
              <a:ext cx="90966" cy="132951"/>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4" name="Guyana" descr="© INSCALE GmbH, 05.05.2010&#10;http://www.presentationload.com/">
              <a:extLst>
                <a:ext uri="{FF2B5EF4-FFF2-40B4-BE49-F238E27FC236}">
                  <a16:creationId xmlns:a16="http://schemas.microsoft.com/office/drawing/2014/main" id="{5BB4F5FA-926A-4EBB-BE34-C5734FE908B8}"/>
                </a:ext>
              </a:extLst>
            </p:cNvPr>
            <p:cNvSpPr>
              <a:spLocks/>
            </p:cNvSpPr>
            <p:nvPr/>
          </p:nvSpPr>
          <p:spPr bwMode="gray">
            <a:xfrm>
              <a:off x="3624497" y="3710111"/>
              <a:ext cx="145198" cy="260655"/>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5" name="Guinea-Bissau" descr="© INSCALE GmbH, 05.05.2010&#10;http://www.presentationload.com/">
              <a:extLst>
                <a:ext uri="{FF2B5EF4-FFF2-40B4-BE49-F238E27FC236}">
                  <a16:creationId xmlns:a16="http://schemas.microsoft.com/office/drawing/2014/main" id="{26959783-F226-4388-93A6-1E2C0E925CB3}"/>
                </a:ext>
              </a:extLst>
            </p:cNvPr>
            <p:cNvSpPr>
              <a:spLocks/>
            </p:cNvSpPr>
            <p:nvPr/>
          </p:nvSpPr>
          <p:spPr bwMode="gray">
            <a:xfrm>
              <a:off x="5064223" y="3554419"/>
              <a:ext cx="82221" cy="69975"/>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6" name="Guinea" descr="© INSCALE GmbH, 05.05.2010&#10;http://www.presentationload.com/">
              <a:extLst>
                <a:ext uri="{FF2B5EF4-FFF2-40B4-BE49-F238E27FC236}">
                  <a16:creationId xmlns:a16="http://schemas.microsoft.com/office/drawing/2014/main" id="{5E982F74-35BF-4862-AE70-2FBAC507A048}"/>
                </a:ext>
              </a:extLst>
            </p:cNvPr>
            <p:cNvSpPr>
              <a:spLocks/>
            </p:cNvSpPr>
            <p:nvPr/>
          </p:nvSpPr>
          <p:spPr bwMode="gray">
            <a:xfrm>
              <a:off x="5104459" y="3557917"/>
              <a:ext cx="232666" cy="197679"/>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7" name="Guatemala" descr="© INSCALE GmbH, 05.05.2010&#10;http://www.presentationload.com/">
              <a:extLst>
                <a:ext uri="{FF2B5EF4-FFF2-40B4-BE49-F238E27FC236}">
                  <a16:creationId xmlns:a16="http://schemas.microsoft.com/office/drawing/2014/main" id="{85D5EE71-C0AB-459F-AB13-A3FF38B8495E}"/>
                </a:ext>
              </a:extLst>
            </p:cNvPr>
            <p:cNvSpPr>
              <a:spLocks/>
            </p:cNvSpPr>
            <p:nvPr/>
          </p:nvSpPr>
          <p:spPr bwMode="gray">
            <a:xfrm>
              <a:off x="2667595" y="3368985"/>
              <a:ext cx="132951" cy="152444"/>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8" name="Greenland" descr="© INSCALE GmbH, 05.05.2010&#10;http://www.presentationload.com/">
              <a:extLst>
                <a:ext uri="{FF2B5EF4-FFF2-40B4-BE49-F238E27FC236}">
                  <a16:creationId xmlns:a16="http://schemas.microsoft.com/office/drawing/2014/main" id="{3F7919B0-5C93-4580-B806-F774E68DB49B}"/>
                </a:ext>
              </a:extLst>
            </p:cNvPr>
            <p:cNvSpPr>
              <a:spLocks noEditPoints="1"/>
            </p:cNvSpPr>
            <p:nvPr/>
          </p:nvSpPr>
          <p:spPr bwMode="gray">
            <a:xfrm>
              <a:off x="4210533" y="1201524"/>
              <a:ext cx="1254294" cy="68225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299" name="Greece" descr="© INSCALE GmbH, 05.05.2010&#10;http://www.presentationload.com/">
              <a:extLst>
                <a:ext uri="{FF2B5EF4-FFF2-40B4-BE49-F238E27FC236}">
                  <a16:creationId xmlns:a16="http://schemas.microsoft.com/office/drawing/2014/main" id="{6B20DC4F-1F71-4511-AE5D-D7EADFFF27C5}"/>
                </a:ext>
              </a:extLst>
            </p:cNvPr>
            <p:cNvSpPr>
              <a:spLocks noEditPoints="1"/>
            </p:cNvSpPr>
            <p:nvPr/>
          </p:nvSpPr>
          <p:spPr bwMode="gray">
            <a:xfrm>
              <a:off x="6199559" y="2510047"/>
              <a:ext cx="237913" cy="246660"/>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0" name="Ghana" descr="© INSCALE GmbH, 05.05.2010&#10;http://www.presentationload.com/">
              <a:extLst>
                <a:ext uri="{FF2B5EF4-FFF2-40B4-BE49-F238E27FC236}">
                  <a16:creationId xmlns:a16="http://schemas.microsoft.com/office/drawing/2014/main" id="{53410E9E-1257-469D-B892-786CA6B9E34B}"/>
                </a:ext>
              </a:extLst>
            </p:cNvPr>
            <p:cNvSpPr>
              <a:spLocks/>
            </p:cNvSpPr>
            <p:nvPr/>
          </p:nvSpPr>
          <p:spPr bwMode="gray">
            <a:xfrm>
              <a:off x="5471825" y="3613896"/>
              <a:ext cx="145198" cy="230915"/>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1" name="Germany" descr="© INSCALE GmbH, 05.05.2010&#10;http://www.presentationload.com/">
              <a:extLst>
                <a:ext uri="{FF2B5EF4-FFF2-40B4-BE49-F238E27FC236}">
                  <a16:creationId xmlns:a16="http://schemas.microsoft.com/office/drawing/2014/main" id="{B6875145-188D-4D7D-93AD-73F5FB773FE7}"/>
                </a:ext>
              </a:extLst>
            </p:cNvPr>
            <p:cNvSpPr>
              <a:spLocks/>
            </p:cNvSpPr>
            <p:nvPr/>
          </p:nvSpPr>
          <p:spPr bwMode="gray">
            <a:xfrm>
              <a:off x="5783211" y="2048215"/>
              <a:ext cx="251908" cy="264154"/>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2" name="Georgia" descr="© INSCALE GmbH, 05.05.2010&#10;http://www.presentationload.com/">
              <a:extLst>
                <a:ext uri="{FF2B5EF4-FFF2-40B4-BE49-F238E27FC236}">
                  <a16:creationId xmlns:a16="http://schemas.microsoft.com/office/drawing/2014/main" id="{0EC873E4-5A9B-4C4A-9104-B47125D5BD3E}"/>
                </a:ext>
              </a:extLst>
            </p:cNvPr>
            <p:cNvSpPr>
              <a:spLocks/>
            </p:cNvSpPr>
            <p:nvPr/>
          </p:nvSpPr>
          <p:spPr bwMode="gray">
            <a:xfrm>
              <a:off x="6761105" y="2443572"/>
              <a:ext cx="206425" cy="94465"/>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3" name="The Gambia" descr="© INSCALE GmbH, 05.05.2010&#10;http://www.presentationload.com/">
              <a:extLst>
                <a:ext uri="{FF2B5EF4-FFF2-40B4-BE49-F238E27FC236}">
                  <a16:creationId xmlns:a16="http://schemas.microsoft.com/office/drawing/2014/main" id="{F61003D2-8BF1-4726-846D-3C7585B214EF}"/>
                </a:ext>
              </a:extLst>
            </p:cNvPr>
            <p:cNvSpPr>
              <a:spLocks/>
            </p:cNvSpPr>
            <p:nvPr/>
          </p:nvSpPr>
          <p:spPr bwMode="gray">
            <a:xfrm>
              <a:off x="5048479" y="3517681"/>
              <a:ext cx="96215" cy="22742"/>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4" name="Gabon" descr="© INSCALE GmbH, 05.05.2010&#10;http://www.presentationload.com/">
              <a:extLst>
                <a:ext uri="{FF2B5EF4-FFF2-40B4-BE49-F238E27FC236}">
                  <a16:creationId xmlns:a16="http://schemas.microsoft.com/office/drawing/2014/main" id="{B69CBF52-03D2-45F4-AE24-40BC74122480}"/>
                </a:ext>
              </a:extLst>
            </p:cNvPr>
            <p:cNvSpPr>
              <a:spLocks/>
            </p:cNvSpPr>
            <p:nvPr/>
          </p:nvSpPr>
          <p:spPr bwMode="gray">
            <a:xfrm>
              <a:off x="5853186" y="3927032"/>
              <a:ext cx="187183" cy="229168"/>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5" name="France" descr="© INSCALE GmbH, 05.05.2010&#10;http://www.presentationload.com/">
              <a:extLst>
                <a:ext uri="{FF2B5EF4-FFF2-40B4-BE49-F238E27FC236}">
                  <a16:creationId xmlns:a16="http://schemas.microsoft.com/office/drawing/2014/main" id="{F0724F59-D60F-45B3-9732-0F4456C9BA12}"/>
                </a:ext>
              </a:extLst>
            </p:cNvPr>
            <p:cNvSpPr>
              <a:spLocks noEditPoints="1"/>
            </p:cNvSpPr>
            <p:nvPr/>
          </p:nvSpPr>
          <p:spPr bwMode="gray">
            <a:xfrm>
              <a:off x="5477072" y="2175920"/>
              <a:ext cx="407602" cy="351623"/>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6" name="Finland" descr="© INSCALE GmbH, 05.05.2010&#10;http://www.presentationload.com/">
              <a:extLst>
                <a:ext uri="{FF2B5EF4-FFF2-40B4-BE49-F238E27FC236}">
                  <a16:creationId xmlns:a16="http://schemas.microsoft.com/office/drawing/2014/main" id="{220F7545-0FB2-4820-9DE5-4BE56405B85F}"/>
                </a:ext>
              </a:extLst>
            </p:cNvPr>
            <p:cNvSpPr>
              <a:spLocks/>
            </p:cNvSpPr>
            <p:nvPr/>
          </p:nvSpPr>
          <p:spPr bwMode="gray">
            <a:xfrm>
              <a:off x="6145329" y="1560144"/>
              <a:ext cx="281648" cy="320134"/>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7" name="Ethiopia" descr="© INSCALE GmbH, 05.05.2010&#10;http://www.presentationload.com/">
              <a:extLst>
                <a:ext uri="{FF2B5EF4-FFF2-40B4-BE49-F238E27FC236}">
                  <a16:creationId xmlns:a16="http://schemas.microsoft.com/office/drawing/2014/main" id="{9D5A1D1C-66D8-46D0-B322-DCDBF43B4E2E}"/>
                </a:ext>
              </a:extLst>
            </p:cNvPr>
            <p:cNvSpPr>
              <a:spLocks/>
            </p:cNvSpPr>
            <p:nvPr/>
          </p:nvSpPr>
          <p:spPr bwMode="gray">
            <a:xfrm>
              <a:off x="6628154" y="3477446"/>
              <a:ext cx="472328" cy="412849"/>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8" name="Estonia" descr="© INSCALE GmbH, 05.05.2010&#10;http://www.presentationload.com/">
              <a:extLst>
                <a:ext uri="{FF2B5EF4-FFF2-40B4-BE49-F238E27FC236}">
                  <a16:creationId xmlns:a16="http://schemas.microsoft.com/office/drawing/2014/main" id="{C4BDF42D-30E5-4150-82C4-8D150F372E43}"/>
                </a:ext>
              </a:extLst>
            </p:cNvPr>
            <p:cNvSpPr>
              <a:spLocks noEditPoints="1"/>
            </p:cNvSpPr>
            <p:nvPr/>
          </p:nvSpPr>
          <p:spPr bwMode="gray">
            <a:xfrm>
              <a:off x="6201308" y="1890774"/>
              <a:ext cx="155694" cy="69975"/>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09" name="Eritrea" descr="© INSCALE GmbH, 05.05.2010&#10;http://www.presentationload.com/">
              <a:extLst>
                <a:ext uri="{FF2B5EF4-FFF2-40B4-BE49-F238E27FC236}">
                  <a16:creationId xmlns:a16="http://schemas.microsoft.com/office/drawing/2014/main" id="{1C9EB0AE-B9D7-40F6-ACE8-C97E43E3C85F}"/>
                </a:ext>
              </a:extLst>
            </p:cNvPr>
            <p:cNvSpPr>
              <a:spLocks/>
            </p:cNvSpPr>
            <p:nvPr/>
          </p:nvSpPr>
          <p:spPr bwMode="gray">
            <a:xfrm>
              <a:off x="6727867" y="3363737"/>
              <a:ext cx="215173" cy="204676"/>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0" name="Equatorial Guinea" descr="© INSCALE GmbH, 05.05.2010&#10;http://www.presentationload.com/">
              <a:extLst>
                <a:ext uri="{FF2B5EF4-FFF2-40B4-BE49-F238E27FC236}">
                  <a16:creationId xmlns:a16="http://schemas.microsoft.com/office/drawing/2014/main" id="{BC2533D5-67CD-4FF4-8F35-4F183837EB07}"/>
                </a:ext>
              </a:extLst>
            </p:cNvPr>
            <p:cNvSpPr>
              <a:spLocks/>
            </p:cNvSpPr>
            <p:nvPr/>
          </p:nvSpPr>
          <p:spPr bwMode="gray">
            <a:xfrm>
              <a:off x="5874179" y="3930531"/>
              <a:ext cx="64727" cy="48982"/>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1" name="El Salvador" descr="© INSCALE GmbH, 05.05.2010&#10;http://www.presentationload.com/">
              <a:extLst>
                <a:ext uri="{FF2B5EF4-FFF2-40B4-BE49-F238E27FC236}">
                  <a16:creationId xmlns:a16="http://schemas.microsoft.com/office/drawing/2014/main" id="{72569A6B-78D8-478E-BBB5-D4689CF783A0}"/>
                </a:ext>
              </a:extLst>
            </p:cNvPr>
            <p:cNvSpPr>
              <a:spLocks/>
            </p:cNvSpPr>
            <p:nvPr/>
          </p:nvSpPr>
          <p:spPr bwMode="gray">
            <a:xfrm>
              <a:off x="2728824" y="3493190"/>
              <a:ext cx="76971" cy="50732"/>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2" name="Egypt" descr="© INSCALE GmbH, 05.05.2010&#10;http://www.presentationload.com/">
              <a:extLst>
                <a:ext uri="{FF2B5EF4-FFF2-40B4-BE49-F238E27FC236}">
                  <a16:creationId xmlns:a16="http://schemas.microsoft.com/office/drawing/2014/main" id="{5C6BE7E4-8727-46DB-99BF-F576861DEAB4}"/>
                </a:ext>
              </a:extLst>
            </p:cNvPr>
            <p:cNvSpPr>
              <a:spLocks/>
            </p:cNvSpPr>
            <p:nvPr/>
          </p:nvSpPr>
          <p:spPr bwMode="gray">
            <a:xfrm>
              <a:off x="6344757" y="2872166"/>
              <a:ext cx="353372" cy="360369"/>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3" name="Ecuador" descr="© INSCALE GmbH, 05.05.2010&#10;http://www.presentationload.com/">
              <a:extLst>
                <a:ext uri="{FF2B5EF4-FFF2-40B4-BE49-F238E27FC236}">
                  <a16:creationId xmlns:a16="http://schemas.microsoft.com/office/drawing/2014/main" id="{12D8B589-D529-41FE-8496-865495B59D4A}"/>
                </a:ext>
              </a:extLst>
            </p:cNvPr>
            <p:cNvSpPr>
              <a:spLocks noEditPoints="1"/>
            </p:cNvSpPr>
            <p:nvPr/>
          </p:nvSpPr>
          <p:spPr bwMode="gray">
            <a:xfrm>
              <a:off x="2994726" y="3956772"/>
              <a:ext cx="185433" cy="236165"/>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4" name="East Timor" descr="© INSCALE GmbH, 05.05.2010&#10;http://www.presentationload.com/">
              <a:extLst>
                <a:ext uri="{FF2B5EF4-FFF2-40B4-BE49-F238E27FC236}">
                  <a16:creationId xmlns:a16="http://schemas.microsoft.com/office/drawing/2014/main" id="{82729D35-6D12-4E37-8DE9-EA57C4B38F4E}"/>
                </a:ext>
              </a:extLst>
            </p:cNvPr>
            <p:cNvSpPr>
              <a:spLocks noEditPoints="1"/>
            </p:cNvSpPr>
            <p:nvPr/>
          </p:nvSpPr>
          <p:spPr bwMode="gray">
            <a:xfrm>
              <a:off x="9514602" y="4311892"/>
              <a:ext cx="111959" cy="52481"/>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5" name="Dominican Republic" descr="© INSCALE GmbH, 05.05.2010&#10;http://www.presentationload.com/">
              <a:extLst>
                <a:ext uri="{FF2B5EF4-FFF2-40B4-BE49-F238E27FC236}">
                  <a16:creationId xmlns:a16="http://schemas.microsoft.com/office/drawing/2014/main" id="{323BB24C-BC22-4245-8671-BC0DE2DDC38F}"/>
                </a:ext>
              </a:extLst>
            </p:cNvPr>
            <p:cNvSpPr>
              <a:spLocks/>
            </p:cNvSpPr>
            <p:nvPr/>
          </p:nvSpPr>
          <p:spPr bwMode="gray">
            <a:xfrm>
              <a:off x="3325356" y="3297261"/>
              <a:ext cx="111959" cy="75224"/>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6" name="Djibouti" descr="© INSCALE GmbH, 05.05.2010&#10;http://www.presentationload.com/">
              <a:extLst>
                <a:ext uri="{FF2B5EF4-FFF2-40B4-BE49-F238E27FC236}">
                  <a16:creationId xmlns:a16="http://schemas.microsoft.com/office/drawing/2014/main" id="{741F660B-4ED8-4E0B-A3FC-5B9E10C37BC9}"/>
                </a:ext>
              </a:extLst>
            </p:cNvPr>
            <p:cNvSpPr>
              <a:spLocks/>
            </p:cNvSpPr>
            <p:nvPr/>
          </p:nvSpPr>
          <p:spPr bwMode="gray">
            <a:xfrm>
              <a:off x="6899305" y="3557917"/>
              <a:ext cx="52481" cy="61229"/>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7" name="Denmark" descr="© INSCALE GmbH, 05.05.2010&#10;http://www.presentationload.com/">
              <a:extLst>
                <a:ext uri="{FF2B5EF4-FFF2-40B4-BE49-F238E27FC236}">
                  <a16:creationId xmlns:a16="http://schemas.microsoft.com/office/drawing/2014/main" id="{C708EF87-14E5-416F-9083-F8EE1B483980}"/>
                </a:ext>
              </a:extLst>
            </p:cNvPr>
            <p:cNvSpPr>
              <a:spLocks noEditPoints="1"/>
            </p:cNvSpPr>
            <p:nvPr/>
          </p:nvSpPr>
          <p:spPr bwMode="gray">
            <a:xfrm>
              <a:off x="5844439" y="1957249"/>
              <a:ext cx="124205" cy="104961"/>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8" name="Czech Republic" descr="© INSCALE GmbH, 05.05.2010&#10;http://www.presentationload.com/">
              <a:extLst>
                <a:ext uri="{FF2B5EF4-FFF2-40B4-BE49-F238E27FC236}">
                  <a16:creationId xmlns:a16="http://schemas.microsoft.com/office/drawing/2014/main" id="{B03DE0BE-A2AE-4109-9ACE-A79396FFDC7F}"/>
                </a:ext>
              </a:extLst>
            </p:cNvPr>
            <p:cNvSpPr>
              <a:spLocks/>
            </p:cNvSpPr>
            <p:nvPr/>
          </p:nvSpPr>
          <p:spPr bwMode="gray">
            <a:xfrm>
              <a:off x="5954649" y="2182918"/>
              <a:ext cx="188931" cy="85720"/>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19" name="Cyprus" descr="© INSCALE GmbH, 05.05.2010&#10;http://www.presentationload.com/">
              <a:extLst>
                <a:ext uri="{FF2B5EF4-FFF2-40B4-BE49-F238E27FC236}">
                  <a16:creationId xmlns:a16="http://schemas.microsoft.com/office/drawing/2014/main" id="{C4501C23-B5D3-4A21-86F9-F722DF697DD3}"/>
                </a:ext>
              </a:extLst>
            </p:cNvPr>
            <p:cNvSpPr>
              <a:spLocks/>
            </p:cNvSpPr>
            <p:nvPr/>
          </p:nvSpPr>
          <p:spPr bwMode="gray">
            <a:xfrm>
              <a:off x="6561677" y="2730468"/>
              <a:ext cx="66476" cy="38486"/>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0" name="Cuba" descr="© INSCALE GmbH, 05.05.2010&#10;http://www.presentationload.com/">
              <a:extLst>
                <a:ext uri="{FF2B5EF4-FFF2-40B4-BE49-F238E27FC236}">
                  <a16:creationId xmlns:a16="http://schemas.microsoft.com/office/drawing/2014/main" id="{1032C5CF-B58A-475D-AB08-561E29BCDCAA}"/>
                </a:ext>
              </a:extLst>
            </p:cNvPr>
            <p:cNvSpPr>
              <a:spLocks noEditPoints="1"/>
            </p:cNvSpPr>
            <p:nvPr/>
          </p:nvSpPr>
          <p:spPr bwMode="gray">
            <a:xfrm>
              <a:off x="2935249" y="3176556"/>
              <a:ext cx="330630" cy="120706"/>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1" name="Croatia" descr="© INSCALE GmbH, 05.05.2010&#10;http://www.presentationload.com/">
              <a:extLst>
                <a:ext uri="{FF2B5EF4-FFF2-40B4-BE49-F238E27FC236}">
                  <a16:creationId xmlns:a16="http://schemas.microsoft.com/office/drawing/2014/main" id="{138E418A-9CE2-4E3A-BDCC-7E8D8371CDF4}"/>
                </a:ext>
              </a:extLst>
            </p:cNvPr>
            <p:cNvSpPr>
              <a:spLocks/>
            </p:cNvSpPr>
            <p:nvPr/>
          </p:nvSpPr>
          <p:spPr bwMode="gray">
            <a:xfrm>
              <a:off x="6000133" y="2342109"/>
              <a:ext cx="164440" cy="122455"/>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2" name="Côte d'Ivoire" descr="© INSCALE GmbH, 05.05.2010&#10;http://www.presentationload.com/">
              <a:extLst>
                <a:ext uri="{FF2B5EF4-FFF2-40B4-BE49-F238E27FC236}">
                  <a16:creationId xmlns:a16="http://schemas.microsoft.com/office/drawing/2014/main" id="{AEA3DB71-7815-4324-9C91-FE97E4C88024}"/>
                </a:ext>
              </a:extLst>
            </p:cNvPr>
            <p:cNvSpPr>
              <a:spLocks/>
            </p:cNvSpPr>
            <p:nvPr/>
          </p:nvSpPr>
          <p:spPr bwMode="gray">
            <a:xfrm>
              <a:off x="5302136" y="3627891"/>
              <a:ext cx="195929" cy="230915"/>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3" name="Costa Rica" descr="© INSCALE GmbH, 05.05.2010&#10;http://www.presentationload.com/">
              <a:extLst>
                <a:ext uri="{FF2B5EF4-FFF2-40B4-BE49-F238E27FC236}">
                  <a16:creationId xmlns:a16="http://schemas.microsoft.com/office/drawing/2014/main" id="{9A6C6CFE-871B-45E8-A282-BF24F475C02A}"/>
                </a:ext>
              </a:extLst>
            </p:cNvPr>
            <p:cNvSpPr>
              <a:spLocks/>
            </p:cNvSpPr>
            <p:nvPr/>
          </p:nvSpPr>
          <p:spPr bwMode="gray">
            <a:xfrm>
              <a:off x="2853028" y="3610397"/>
              <a:ext cx="106711" cy="103213"/>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4" name="Congo" descr="© INSCALE GmbH, 05.05.2010&#10;http://www.presentationload.com/">
              <a:extLst>
                <a:ext uri="{FF2B5EF4-FFF2-40B4-BE49-F238E27FC236}">
                  <a16:creationId xmlns:a16="http://schemas.microsoft.com/office/drawing/2014/main" id="{4D664E53-6BBF-4629-9871-B57CBE6FA7C7}"/>
                </a:ext>
              </a:extLst>
            </p:cNvPr>
            <p:cNvSpPr>
              <a:spLocks/>
            </p:cNvSpPr>
            <p:nvPr/>
          </p:nvSpPr>
          <p:spPr bwMode="gray">
            <a:xfrm>
              <a:off x="5968644" y="3820321"/>
              <a:ext cx="603531" cy="678753"/>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5" name="Congo (Brazzaville)" descr="© INSCALE GmbH, 05.05.2010&#10;http://www.presentationload.com/">
              <a:extLst>
                <a:ext uri="{FF2B5EF4-FFF2-40B4-BE49-F238E27FC236}">
                  <a16:creationId xmlns:a16="http://schemas.microsoft.com/office/drawing/2014/main" id="{BC8777E6-63E1-407A-8E07-322A9A0B5A5E}"/>
                </a:ext>
              </a:extLst>
            </p:cNvPr>
            <p:cNvSpPr>
              <a:spLocks/>
            </p:cNvSpPr>
            <p:nvPr/>
          </p:nvSpPr>
          <p:spPr bwMode="gray">
            <a:xfrm>
              <a:off x="5930158" y="3879800"/>
              <a:ext cx="239664" cy="313137"/>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6" name="Colombia" descr="© INSCALE GmbH, 05.05.2010&#10;http://www.presentationload.com/">
              <a:extLst>
                <a:ext uri="{FF2B5EF4-FFF2-40B4-BE49-F238E27FC236}">
                  <a16:creationId xmlns:a16="http://schemas.microsoft.com/office/drawing/2014/main" id="{591EB4A2-A796-4013-9169-ED2A32090AFC}"/>
                </a:ext>
              </a:extLst>
            </p:cNvPr>
            <p:cNvSpPr>
              <a:spLocks/>
            </p:cNvSpPr>
            <p:nvPr/>
          </p:nvSpPr>
          <p:spPr bwMode="gray">
            <a:xfrm>
              <a:off x="3059453" y="3564915"/>
              <a:ext cx="388358" cy="601781"/>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7" name="Chile" descr="© INSCALE GmbH, 05.05.2010&#10;http://www.presentationload.com/">
              <a:extLst>
                <a:ext uri="{FF2B5EF4-FFF2-40B4-BE49-F238E27FC236}">
                  <a16:creationId xmlns:a16="http://schemas.microsoft.com/office/drawing/2014/main" id="{5BA37EDF-E744-427A-AEDE-9DA00300C579}"/>
                </a:ext>
              </a:extLst>
            </p:cNvPr>
            <p:cNvSpPr>
              <a:spLocks noEditPoints="1"/>
            </p:cNvSpPr>
            <p:nvPr/>
          </p:nvSpPr>
          <p:spPr bwMode="gray">
            <a:xfrm>
              <a:off x="3372589" y="4649520"/>
              <a:ext cx="517812" cy="1355757"/>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8" name="China" descr="© INSCALE GmbH, 05.05.2010&#10;http://www.presentationload.com/">
              <a:extLst>
                <a:ext uri="{FF2B5EF4-FFF2-40B4-BE49-F238E27FC236}">
                  <a16:creationId xmlns:a16="http://schemas.microsoft.com/office/drawing/2014/main" id="{8076FC1E-D436-4A5D-8451-CECAF6734E33}"/>
                </a:ext>
              </a:extLst>
            </p:cNvPr>
            <p:cNvSpPr>
              <a:spLocks noEditPoints="1"/>
            </p:cNvSpPr>
            <p:nvPr/>
          </p:nvSpPr>
          <p:spPr bwMode="gray">
            <a:xfrm>
              <a:off x="7772236" y="2091950"/>
              <a:ext cx="1637403" cy="1264790"/>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29" name="Chad" descr="© INSCALE GmbH, 05.05.2010&#10;http://www.presentationload.com/">
              <a:extLst>
                <a:ext uri="{FF2B5EF4-FFF2-40B4-BE49-F238E27FC236}">
                  <a16:creationId xmlns:a16="http://schemas.microsoft.com/office/drawing/2014/main" id="{4F8B0852-6CA1-46E5-86B5-194EFC1BC159}"/>
                </a:ext>
              </a:extLst>
            </p:cNvPr>
            <p:cNvSpPr>
              <a:spLocks/>
            </p:cNvSpPr>
            <p:nvPr/>
          </p:nvSpPr>
          <p:spPr bwMode="gray">
            <a:xfrm>
              <a:off x="6003631" y="3167808"/>
              <a:ext cx="332379" cy="577290"/>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0" name="Central African Republic" descr="© INSCALE GmbH, 05.05.2010&#10;http://www.presentationload.com/">
              <a:extLst>
                <a:ext uri="{FF2B5EF4-FFF2-40B4-BE49-F238E27FC236}">
                  <a16:creationId xmlns:a16="http://schemas.microsoft.com/office/drawing/2014/main" id="{EB198CBF-77D1-4AC1-9C9F-751EF1701303}"/>
                </a:ext>
              </a:extLst>
            </p:cNvPr>
            <p:cNvSpPr>
              <a:spLocks/>
            </p:cNvSpPr>
            <p:nvPr/>
          </p:nvSpPr>
          <p:spPr bwMode="gray">
            <a:xfrm>
              <a:off x="6035120" y="3619144"/>
              <a:ext cx="409351" cy="313137"/>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1" name="Canada" descr="© INSCALE GmbH, 05.05.2010&#10;http://www.presentationload.com/">
              <a:extLst>
                <a:ext uri="{FF2B5EF4-FFF2-40B4-BE49-F238E27FC236}">
                  <a16:creationId xmlns:a16="http://schemas.microsoft.com/office/drawing/2014/main" id="{551CBD82-8E77-49E8-8A36-5A1127B75DF5}"/>
                </a:ext>
              </a:extLst>
            </p:cNvPr>
            <p:cNvSpPr>
              <a:spLocks noEditPoints="1"/>
            </p:cNvSpPr>
            <p:nvPr/>
          </p:nvSpPr>
          <p:spPr bwMode="gray">
            <a:xfrm>
              <a:off x="2044823" y="1212020"/>
              <a:ext cx="2492843" cy="1291031"/>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2" name="Cameroon" descr="© INSCALE GmbH, 05.05.2010&#10;http://www.presentationload.com/">
              <a:extLst>
                <a:ext uri="{FF2B5EF4-FFF2-40B4-BE49-F238E27FC236}">
                  <a16:creationId xmlns:a16="http://schemas.microsoft.com/office/drawing/2014/main" id="{30E90F74-494A-4384-93D1-493AA376E6FB}"/>
                </a:ext>
              </a:extLst>
            </p:cNvPr>
            <p:cNvSpPr>
              <a:spLocks/>
            </p:cNvSpPr>
            <p:nvPr/>
          </p:nvSpPr>
          <p:spPr bwMode="gray">
            <a:xfrm>
              <a:off x="5849687" y="3540424"/>
              <a:ext cx="244910" cy="414599"/>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3" name="Cambodia" descr="© INSCALE GmbH, 05.05.2010&#10;http://www.presentationload.com/">
              <a:extLst>
                <a:ext uri="{FF2B5EF4-FFF2-40B4-BE49-F238E27FC236}">
                  <a16:creationId xmlns:a16="http://schemas.microsoft.com/office/drawing/2014/main" id="{63C3579B-EA7C-4346-8C8E-C3A85C82459D}"/>
                </a:ext>
              </a:extLst>
            </p:cNvPr>
            <p:cNvSpPr>
              <a:spLocks/>
            </p:cNvSpPr>
            <p:nvPr/>
          </p:nvSpPr>
          <p:spPr bwMode="gray">
            <a:xfrm>
              <a:off x="8816606" y="3489691"/>
              <a:ext cx="169689" cy="150445"/>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4" name="Burundi" descr="© INSCALE GmbH, 05.05.2010&#10;http://www.presentationload.com/">
              <a:extLst>
                <a:ext uri="{FF2B5EF4-FFF2-40B4-BE49-F238E27FC236}">
                  <a16:creationId xmlns:a16="http://schemas.microsoft.com/office/drawing/2014/main" id="{0697B618-B987-44C6-9AC2-396666E75186}"/>
                </a:ext>
              </a:extLst>
            </p:cNvPr>
            <p:cNvSpPr>
              <a:spLocks/>
            </p:cNvSpPr>
            <p:nvPr/>
          </p:nvSpPr>
          <p:spPr bwMode="gray">
            <a:xfrm>
              <a:off x="6500451" y="4101968"/>
              <a:ext cx="59479" cy="75224"/>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5" name="Burkina Faso" descr="© INSCALE GmbH, 05.05.2010&#10;http://www.presentationload.com/">
              <a:extLst>
                <a:ext uri="{FF2B5EF4-FFF2-40B4-BE49-F238E27FC236}">
                  <a16:creationId xmlns:a16="http://schemas.microsoft.com/office/drawing/2014/main" id="{B4C0EB61-5586-4E89-AFFC-03BF5880B1C6}"/>
                </a:ext>
              </a:extLst>
            </p:cNvPr>
            <p:cNvSpPr>
              <a:spLocks/>
            </p:cNvSpPr>
            <p:nvPr/>
          </p:nvSpPr>
          <p:spPr bwMode="gray">
            <a:xfrm>
              <a:off x="5401851" y="3472197"/>
              <a:ext cx="255407" cy="201178"/>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6" name="Bulgaria" descr="© INSCALE GmbH, 05.05.2010&#10;http://www.presentationload.com/">
              <a:extLst>
                <a:ext uri="{FF2B5EF4-FFF2-40B4-BE49-F238E27FC236}">
                  <a16:creationId xmlns:a16="http://schemas.microsoft.com/office/drawing/2014/main" id="{68220F1E-F690-4B17-864D-415B28797A35}"/>
                </a:ext>
              </a:extLst>
            </p:cNvPr>
            <p:cNvSpPr>
              <a:spLocks/>
            </p:cNvSpPr>
            <p:nvPr/>
          </p:nvSpPr>
          <p:spPr bwMode="gray">
            <a:xfrm>
              <a:off x="6253789" y="2424329"/>
              <a:ext cx="176686" cy="10146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7" name="Brazil" descr="© INSCALE GmbH, 05.05.2010&#10;http://www.presentationload.com/">
              <a:extLst>
                <a:ext uri="{FF2B5EF4-FFF2-40B4-BE49-F238E27FC236}">
                  <a16:creationId xmlns:a16="http://schemas.microsoft.com/office/drawing/2014/main" id="{854E7C11-42ED-4939-A58D-E03FBCB728FF}"/>
                </a:ext>
              </a:extLst>
            </p:cNvPr>
            <p:cNvSpPr>
              <a:spLocks noEditPoints="1"/>
            </p:cNvSpPr>
            <p:nvPr/>
          </p:nvSpPr>
          <p:spPr bwMode="gray">
            <a:xfrm>
              <a:off x="3227392" y="3823820"/>
              <a:ext cx="1245547" cy="1408238"/>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8" name="Botswana" descr="© INSCALE GmbH, 05.05.2010&#10;http://www.presentationload.com/">
              <a:extLst>
                <a:ext uri="{FF2B5EF4-FFF2-40B4-BE49-F238E27FC236}">
                  <a16:creationId xmlns:a16="http://schemas.microsoft.com/office/drawing/2014/main" id="{992AEDD7-E430-43A1-9F10-4FD92AEDCABA}"/>
                </a:ext>
              </a:extLst>
            </p:cNvPr>
            <p:cNvSpPr>
              <a:spLocks/>
            </p:cNvSpPr>
            <p:nvPr/>
          </p:nvSpPr>
          <p:spPr bwMode="gray">
            <a:xfrm>
              <a:off x="6204807" y="4654768"/>
              <a:ext cx="290394" cy="32713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39" name="Bosnia and Herzegovina" descr="© INSCALE GmbH, 05.05.2010&#10;http://www.presentationload.com/">
              <a:extLst>
                <a:ext uri="{FF2B5EF4-FFF2-40B4-BE49-F238E27FC236}">
                  <a16:creationId xmlns:a16="http://schemas.microsoft.com/office/drawing/2014/main" id="{A695A35C-C086-4931-BFD6-D1726B3B7C0E}"/>
                </a:ext>
              </a:extLst>
            </p:cNvPr>
            <p:cNvSpPr>
              <a:spLocks/>
            </p:cNvSpPr>
            <p:nvPr/>
          </p:nvSpPr>
          <p:spPr bwMode="gray">
            <a:xfrm>
              <a:off x="6054362" y="2384093"/>
              <a:ext cx="118956" cy="104961"/>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0" name="Bolivia" descr="© INSCALE GmbH, 05.05.2010&#10;http://www.presentationload.com/">
              <a:extLst>
                <a:ext uri="{FF2B5EF4-FFF2-40B4-BE49-F238E27FC236}">
                  <a16:creationId xmlns:a16="http://schemas.microsoft.com/office/drawing/2014/main" id="{AB258864-9FA8-45E7-8D15-AB9EA40D38A3}"/>
                </a:ext>
              </a:extLst>
            </p:cNvPr>
            <p:cNvSpPr>
              <a:spLocks/>
            </p:cNvSpPr>
            <p:nvPr/>
          </p:nvSpPr>
          <p:spPr bwMode="gray">
            <a:xfrm>
              <a:off x="3376088" y="4364374"/>
              <a:ext cx="398854" cy="474078"/>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1" name="Bhutan" descr="© INSCALE GmbH, 05.05.2010&#10;http://www.presentationload.com/">
              <a:extLst>
                <a:ext uri="{FF2B5EF4-FFF2-40B4-BE49-F238E27FC236}">
                  <a16:creationId xmlns:a16="http://schemas.microsoft.com/office/drawing/2014/main" id="{1CB7BB5B-CD08-428F-9637-23D40F9E78DF}"/>
                </a:ext>
              </a:extLst>
            </p:cNvPr>
            <p:cNvSpPr>
              <a:spLocks/>
            </p:cNvSpPr>
            <p:nvPr/>
          </p:nvSpPr>
          <p:spPr bwMode="gray">
            <a:xfrm>
              <a:off x="8325036" y="2992872"/>
              <a:ext cx="104961" cy="59479"/>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2" name="Benin" descr="© INSCALE GmbH, 05.05.2010&#10;http://www.presentationload.com/">
              <a:extLst>
                <a:ext uri="{FF2B5EF4-FFF2-40B4-BE49-F238E27FC236}">
                  <a16:creationId xmlns:a16="http://schemas.microsoft.com/office/drawing/2014/main" id="{29FC8C7D-AC5B-47BA-BBA7-6EA141997710}"/>
                </a:ext>
              </a:extLst>
            </p:cNvPr>
            <p:cNvSpPr>
              <a:spLocks/>
            </p:cNvSpPr>
            <p:nvPr/>
          </p:nvSpPr>
          <p:spPr bwMode="gray">
            <a:xfrm>
              <a:off x="5603026" y="3568414"/>
              <a:ext cx="99714" cy="222170"/>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3" name="Belize" descr="© INSCALE GmbH, 05.05.2010&#10;http://www.presentationload.com/">
              <a:extLst>
                <a:ext uri="{FF2B5EF4-FFF2-40B4-BE49-F238E27FC236}">
                  <a16:creationId xmlns:a16="http://schemas.microsoft.com/office/drawing/2014/main" id="{0E6B4B48-EFB2-47FF-A493-A5B2F0176AE3}"/>
                </a:ext>
              </a:extLst>
            </p:cNvPr>
            <p:cNvSpPr>
              <a:spLocks/>
            </p:cNvSpPr>
            <p:nvPr/>
          </p:nvSpPr>
          <p:spPr bwMode="gray">
            <a:xfrm>
              <a:off x="2769059" y="3347993"/>
              <a:ext cx="48982" cy="94465"/>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4" name="Belgium" descr="© INSCALE GmbH, 05.05.2010&#10;http://www.presentationload.com/">
              <a:extLst>
                <a:ext uri="{FF2B5EF4-FFF2-40B4-BE49-F238E27FC236}">
                  <a16:creationId xmlns:a16="http://schemas.microsoft.com/office/drawing/2014/main" id="{676386BF-04E1-4826-A177-747F950DA326}"/>
                </a:ext>
              </a:extLst>
            </p:cNvPr>
            <p:cNvSpPr>
              <a:spLocks/>
            </p:cNvSpPr>
            <p:nvPr/>
          </p:nvSpPr>
          <p:spPr bwMode="gray">
            <a:xfrm>
              <a:off x="5697492" y="2168923"/>
              <a:ext cx="99714" cy="68226"/>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5" name="Bangladesh" descr="© INSCALE GmbH, 05.05.2010&#10;http://www.presentationload.com/">
              <a:extLst>
                <a:ext uri="{FF2B5EF4-FFF2-40B4-BE49-F238E27FC236}">
                  <a16:creationId xmlns:a16="http://schemas.microsoft.com/office/drawing/2014/main" id="{4ACACD1C-9703-4AEE-872B-3B6EACDBC23A}"/>
                </a:ext>
              </a:extLst>
            </p:cNvPr>
            <p:cNvSpPr>
              <a:spLocks/>
            </p:cNvSpPr>
            <p:nvPr/>
          </p:nvSpPr>
          <p:spPr bwMode="gray">
            <a:xfrm>
              <a:off x="8311041" y="3057599"/>
              <a:ext cx="167939" cy="190681"/>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6" name="Bahrain" descr="© INSCALE GmbH, 05.05.2010&#10;http://www.presentationload.com/">
              <a:extLst>
                <a:ext uri="{FF2B5EF4-FFF2-40B4-BE49-F238E27FC236}">
                  <a16:creationId xmlns:a16="http://schemas.microsoft.com/office/drawing/2014/main" id="{F74ADA9A-8558-4BDC-830B-B4C853053D4A}"/>
                </a:ext>
              </a:extLst>
            </p:cNvPr>
            <p:cNvSpPr>
              <a:spLocks/>
            </p:cNvSpPr>
            <p:nvPr/>
          </p:nvSpPr>
          <p:spPr bwMode="gray">
            <a:xfrm>
              <a:off x="7152962" y="3064597"/>
              <a:ext cx="12246" cy="24491"/>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Roboto Regular" panose="02000000000000000000" pitchFamily="2" charset="0"/>
              </a:endParaRPr>
            </a:p>
          </p:txBody>
        </p:sp>
        <p:sp>
          <p:nvSpPr>
            <p:cNvPr id="347" name="Belarus" descr="© INSCALE GmbH, 05.05.2010&#10;http://www.presentationload.com/">
              <a:extLst>
                <a:ext uri="{FF2B5EF4-FFF2-40B4-BE49-F238E27FC236}">
                  <a16:creationId xmlns:a16="http://schemas.microsoft.com/office/drawing/2014/main" id="{BD80B328-C8D9-4E01-ABF1-075045BDBAD4}"/>
                </a:ext>
              </a:extLst>
            </p:cNvPr>
            <p:cNvSpPr>
              <a:spLocks/>
            </p:cNvSpPr>
            <p:nvPr/>
          </p:nvSpPr>
          <p:spPr bwMode="gray">
            <a:xfrm>
              <a:off x="6255539" y="2006231"/>
              <a:ext cx="255407" cy="166190"/>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8" name="Azerbaijan" descr="© INSCALE GmbH, 05.05.2010&#10;http://www.presentationload.com/">
              <a:extLst>
                <a:ext uri="{FF2B5EF4-FFF2-40B4-BE49-F238E27FC236}">
                  <a16:creationId xmlns:a16="http://schemas.microsoft.com/office/drawing/2014/main" id="{A3EE7356-269B-438A-8299-812F043E84F9}"/>
                </a:ext>
              </a:extLst>
            </p:cNvPr>
            <p:cNvSpPr>
              <a:spLocks noEditPoints="1"/>
            </p:cNvSpPr>
            <p:nvPr/>
          </p:nvSpPr>
          <p:spPr bwMode="gray">
            <a:xfrm>
              <a:off x="6918548" y="2504801"/>
              <a:ext cx="160941" cy="129453"/>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49" name="Austria" descr="© INSCALE GmbH, 05.05.2010&#10;http://www.presentationload.com/">
              <a:extLst>
                <a:ext uri="{FF2B5EF4-FFF2-40B4-BE49-F238E27FC236}">
                  <a16:creationId xmlns:a16="http://schemas.microsoft.com/office/drawing/2014/main" id="{3EE7D6F6-1F62-43FF-A075-FD6124794B1B}"/>
                </a:ext>
              </a:extLst>
            </p:cNvPr>
            <p:cNvSpPr>
              <a:spLocks/>
            </p:cNvSpPr>
            <p:nvPr/>
          </p:nvSpPr>
          <p:spPr bwMode="gray">
            <a:xfrm>
              <a:off x="5884675" y="2252892"/>
              <a:ext cx="204676" cy="90966"/>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bg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0" name="Australia" descr="© INSCALE GmbH, 05.05.2010&#10;http://www.presentationload.com/">
              <a:extLst>
                <a:ext uri="{FF2B5EF4-FFF2-40B4-BE49-F238E27FC236}">
                  <a16:creationId xmlns:a16="http://schemas.microsoft.com/office/drawing/2014/main" id="{55F6E2E2-6207-4D7D-B2BD-5AE05218CD83}"/>
                </a:ext>
              </a:extLst>
            </p:cNvPr>
            <p:cNvSpPr>
              <a:spLocks noEditPoints="1"/>
            </p:cNvSpPr>
            <p:nvPr/>
          </p:nvSpPr>
          <p:spPr bwMode="gray">
            <a:xfrm>
              <a:off x="9042274" y="4397611"/>
              <a:ext cx="1270038" cy="1191317"/>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1" name="Armenia" descr="© INSCALE GmbH, 05.05.2010&#10;http://www.presentationload.com/">
              <a:extLst>
                <a:ext uri="{FF2B5EF4-FFF2-40B4-BE49-F238E27FC236}">
                  <a16:creationId xmlns:a16="http://schemas.microsoft.com/office/drawing/2014/main" id="{AE064D21-EB93-4462-8AA8-F85C1A6879F8}"/>
                </a:ext>
              </a:extLst>
            </p:cNvPr>
            <p:cNvSpPr>
              <a:spLocks/>
            </p:cNvSpPr>
            <p:nvPr/>
          </p:nvSpPr>
          <p:spPr bwMode="gray">
            <a:xfrm>
              <a:off x="6873064" y="2524042"/>
              <a:ext cx="99714" cy="94465"/>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2" name="Argentina" descr="© INSCALE GmbH, 05.05.2010&#10;http://www.presentationload.com/">
              <a:extLst>
                <a:ext uri="{FF2B5EF4-FFF2-40B4-BE49-F238E27FC236}">
                  <a16:creationId xmlns:a16="http://schemas.microsoft.com/office/drawing/2014/main" id="{D52D5213-886D-42D4-B8D1-A15F2142E3AE}"/>
                </a:ext>
              </a:extLst>
            </p:cNvPr>
            <p:cNvSpPr>
              <a:spLocks noEditPoints="1"/>
            </p:cNvSpPr>
            <p:nvPr/>
          </p:nvSpPr>
          <p:spPr bwMode="gray">
            <a:xfrm>
              <a:off x="3440813" y="4803464"/>
              <a:ext cx="488073" cy="1091603"/>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3" name="Angola" descr="© INSCALE GmbH, 05.05.2010&#10;http://www.presentationload.com/">
              <a:extLst>
                <a:ext uri="{FF2B5EF4-FFF2-40B4-BE49-F238E27FC236}">
                  <a16:creationId xmlns:a16="http://schemas.microsoft.com/office/drawing/2014/main" id="{767B0CB2-E695-4351-BD49-5AC3D02731C8}"/>
                </a:ext>
              </a:extLst>
            </p:cNvPr>
            <p:cNvSpPr>
              <a:spLocks noEditPoints="1"/>
            </p:cNvSpPr>
            <p:nvPr/>
          </p:nvSpPr>
          <p:spPr bwMode="gray">
            <a:xfrm>
              <a:off x="5947651" y="4168445"/>
              <a:ext cx="397105" cy="495071"/>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4" name="Andorra" descr="© INSCALE GmbH, 05.05.2010&#10;http://www.presentationload.com/">
              <a:extLst>
                <a:ext uri="{FF2B5EF4-FFF2-40B4-BE49-F238E27FC236}">
                  <a16:creationId xmlns:a16="http://schemas.microsoft.com/office/drawing/2014/main" id="{5E7BB97E-8157-4E50-9772-58FAE4797198}"/>
                </a:ext>
              </a:extLst>
            </p:cNvPr>
            <p:cNvSpPr>
              <a:spLocks/>
            </p:cNvSpPr>
            <p:nvPr/>
          </p:nvSpPr>
          <p:spPr bwMode="gray">
            <a:xfrm>
              <a:off x="5646761" y="2478560"/>
              <a:ext cx="13995" cy="6997"/>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5" name="Algeria" descr="© INSCALE GmbH, 05.05.2010&#10;http://www.presentationload.com/">
              <a:extLst>
                <a:ext uri="{FF2B5EF4-FFF2-40B4-BE49-F238E27FC236}">
                  <a16:creationId xmlns:a16="http://schemas.microsoft.com/office/drawing/2014/main" id="{6E332065-4AA0-4611-94B5-C612E9447DFB}"/>
                </a:ext>
              </a:extLst>
            </p:cNvPr>
            <p:cNvSpPr>
              <a:spLocks/>
            </p:cNvSpPr>
            <p:nvPr/>
          </p:nvSpPr>
          <p:spPr bwMode="gray">
            <a:xfrm>
              <a:off x="5296888" y="2674489"/>
              <a:ext cx="661260" cy="654262"/>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6" name="Albania" descr="© INSCALE GmbH, 05.05.2010&#10;http://www.presentationload.com/">
              <a:extLst>
                <a:ext uri="{FF2B5EF4-FFF2-40B4-BE49-F238E27FC236}">
                  <a16:creationId xmlns:a16="http://schemas.microsoft.com/office/drawing/2014/main" id="{0E9A0F74-5BEB-4096-BB63-6CF7963EFABB}"/>
                </a:ext>
              </a:extLst>
            </p:cNvPr>
            <p:cNvSpPr>
              <a:spLocks/>
            </p:cNvSpPr>
            <p:nvPr/>
          </p:nvSpPr>
          <p:spPr bwMode="gray">
            <a:xfrm>
              <a:off x="6155825" y="2478560"/>
              <a:ext cx="64727" cy="11021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7" name="South Africa" descr="© INSCALE GmbH, 05.05.2010&#10;http://www.presentationload.com/">
              <a:extLst>
                <a:ext uri="{FF2B5EF4-FFF2-40B4-BE49-F238E27FC236}">
                  <a16:creationId xmlns:a16="http://schemas.microsoft.com/office/drawing/2014/main" id="{C13EC4E2-B25D-4C62-9064-E7E9294662AA}"/>
                </a:ext>
              </a:extLst>
            </p:cNvPr>
            <p:cNvSpPr>
              <a:spLocks noEditPoints="1"/>
            </p:cNvSpPr>
            <p:nvPr/>
          </p:nvSpPr>
          <p:spPr bwMode="gray">
            <a:xfrm>
              <a:off x="6094598" y="4813960"/>
              <a:ext cx="507316" cy="456584"/>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sp>
          <p:nvSpPr>
            <p:cNvPr id="358" name="Afghanistan" descr="© INSCALE GmbH, 05.05.2010&#10;http://www.presentationload.com/">
              <a:extLst>
                <a:ext uri="{FF2B5EF4-FFF2-40B4-BE49-F238E27FC236}">
                  <a16:creationId xmlns:a16="http://schemas.microsoft.com/office/drawing/2014/main" id="{D4E89B92-48DB-4EE2-A869-133462B67EF3}"/>
                </a:ext>
              </a:extLst>
            </p:cNvPr>
            <p:cNvSpPr>
              <a:spLocks/>
            </p:cNvSpPr>
            <p:nvPr/>
          </p:nvSpPr>
          <p:spPr bwMode="gray">
            <a:xfrm>
              <a:off x="7415367" y="2625506"/>
              <a:ext cx="405852" cy="330630"/>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a:spcBef>
                  <a:spcPct val="0"/>
                </a:spcBef>
              </a:pPr>
              <a:endParaRPr lang="en-US" dirty="0">
                <a:latin typeface="Roboto Regular" panose="02000000000000000000" pitchFamily="2" charset="0"/>
              </a:endParaRPr>
            </a:p>
          </p:txBody>
        </p:sp>
      </p:grpSp>
      <p:grpSp>
        <p:nvGrpSpPr>
          <p:cNvPr id="9" name="Group 8">
            <a:extLst>
              <a:ext uri="{FF2B5EF4-FFF2-40B4-BE49-F238E27FC236}">
                <a16:creationId xmlns:a16="http://schemas.microsoft.com/office/drawing/2014/main" id="{2407D2E1-931A-2C46-A776-809C34DDAB09}"/>
              </a:ext>
            </a:extLst>
          </p:cNvPr>
          <p:cNvGrpSpPr/>
          <p:nvPr/>
        </p:nvGrpSpPr>
        <p:grpSpPr>
          <a:xfrm>
            <a:off x="419550" y="5186898"/>
            <a:ext cx="2597595" cy="599013"/>
            <a:chOff x="376518" y="5057802"/>
            <a:chExt cx="1914861" cy="599013"/>
          </a:xfrm>
        </p:grpSpPr>
        <p:sp>
          <p:nvSpPr>
            <p:cNvPr id="4" name="Rectangle 3">
              <a:extLst>
                <a:ext uri="{FF2B5EF4-FFF2-40B4-BE49-F238E27FC236}">
                  <a16:creationId xmlns:a16="http://schemas.microsoft.com/office/drawing/2014/main" id="{F153435F-F7D4-5844-87FB-28FA010FCEF3}"/>
                </a:ext>
              </a:extLst>
            </p:cNvPr>
            <p:cNvSpPr/>
            <p:nvPr/>
          </p:nvSpPr>
          <p:spPr>
            <a:xfrm>
              <a:off x="376518" y="5131398"/>
              <a:ext cx="182880" cy="182880"/>
            </a:xfrm>
            <a:prstGeom prst="rect">
              <a:avLst/>
            </a:pr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25000" lnSpcReduction="20000"/>
            </a:bodyPr>
            <a:lstStyle/>
            <a:p>
              <a:pPr algn="ctr"/>
              <a:endParaRPr lang="en-GB" sz="1600" dirty="0">
                <a:solidFill>
                  <a:schemeClr val="bg1"/>
                </a:solidFill>
              </a:endParaRPr>
            </a:p>
          </p:txBody>
        </p:sp>
        <p:sp>
          <p:nvSpPr>
            <p:cNvPr id="359" name="Rectangle 358">
              <a:extLst>
                <a:ext uri="{FF2B5EF4-FFF2-40B4-BE49-F238E27FC236}">
                  <a16:creationId xmlns:a16="http://schemas.microsoft.com/office/drawing/2014/main" id="{95144AF9-2FBA-0D4E-BFFE-79E367752D66}"/>
                </a:ext>
              </a:extLst>
            </p:cNvPr>
            <p:cNvSpPr/>
            <p:nvPr/>
          </p:nvSpPr>
          <p:spPr>
            <a:xfrm>
              <a:off x="376518" y="5400339"/>
              <a:ext cx="182880" cy="182880"/>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25000" lnSpcReduction="20000"/>
            </a:bodyPr>
            <a:lstStyle/>
            <a:p>
              <a:pPr algn="ctr"/>
              <a:endParaRPr lang="en-GB" sz="1600" dirty="0">
                <a:solidFill>
                  <a:schemeClr val="bg1"/>
                </a:solidFill>
              </a:endParaRPr>
            </a:p>
          </p:txBody>
        </p:sp>
        <p:sp>
          <p:nvSpPr>
            <p:cNvPr id="5" name="TextBox 4">
              <a:extLst>
                <a:ext uri="{FF2B5EF4-FFF2-40B4-BE49-F238E27FC236}">
                  <a16:creationId xmlns:a16="http://schemas.microsoft.com/office/drawing/2014/main" id="{CCE56E7F-41BD-B54F-BB7F-3D53B4E6AA56}"/>
                </a:ext>
              </a:extLst>
            </p:cNvPr>
            <p:cNvSpPr txBox="1"/>
            <p:nvPr/>
          </p:nvSpPr>
          <p:spPr>
            <a:xfrm>
              <a:off x="559398" y="5057802"/>
              <a:ext cx="1527586" cy="330072"/>
            </a:xfrm>
            <a:prstGeom prst="rect">
              <a:avLst/>
            </a:prstGeom>
            <a:noFill/>
          </p:spPr>
          <p:txBody>
            <a:bodyPr wrap="square" lIns="72000" tIns="72000" rIns="72000" bIns="72000" rtlCol="0">
              <a:spAutoFit/>
            </a:bodyPr>
            <a:lstStyle/>
            <a:p>
              <a:pPr algn="l">
                <a:buClr>
                  <a:schemeClr val="accent1"/>
                </a:buClr>
              </a:pPr>
              <a:r>
                <a:rPr lang="en-GB" sz="1200" dirty="0">
                  <a:solidFill>
                    <a:schemeClr val="tx2"/>
                  </a:solidFill>
                </a:rPr>
                <a:t>Voting Countries (42)</a:t>
              </a:r>
            </a:p>
          </p:txBody>
        </p:sp>
        <p:sp>
          <p:nvSpPr>
            <p:cNvPr id="361" name="TextBox 360">
              <a:extLst>
                <a:ext uri="{FF2B5EF4-FFF2-40B4-BE49-F238E27FC236}">
                  <a16:creationId xmlns:a16="http://schemas.microsoft.com/office/drawing/2014/main" id="{570DB290-55A8-394D-B217-434A2C97B792}"/>
                </a:ext>
              </a:extLst>
            </p:cNvPr>
            <p:cNvSpPr txBox="1"/>
            <p:nvPr/>
          </p:nvSpPr>
          <p:spPr>
            <a:xfrm>
              <a:off x="559398" y="5326743"/>
              <a:ext cx="1731981" cy="330072"/>
            </a:xfrm>
            <a:prstGeom prst="rect">
              <a:avLst/>
            </a:prstGeom>
            <a:noFill/>
          </p:spPr>
          <p:txBody>
            <a:bodyPr wrap="square" lIns="72000" tIns="72000" rIns="72000" bIns="72000" rtlCol="0">
              <a:spAutoFit/>
            </a:bodyPr>
            <a:lstStyle/>
            <a:p>
              <a:pPr algn="l">
                <a:buClr>
                  <a:schemeClr val="accent1"/>
                </a:buClr>
              </a:pPr>
              <a:r>
                <a:rPr lang="en-GB" sz="1200" dirty="0">
                  <a:solidFill>
                    <a:schemeClr val="tx2"/>
                  </a:solidFill>
                </a:rPr>
                <a:t>Associate Countries (22)</a:t>
              </a:r>
            </a:p>
          </p:txBody>
        </p:sp>
      </p:grpSp>
      <p:sp>
        <p:nvSpPr>
          <p:cNvPr id="6" name="Oval 5">
            <a:extLst>
              <a:ext uri="{FF2B5EF4-FFF2-40B4-BE49-F238E27FC236}">
                <a16:creationId xmlns:a16="http://schemas.microsoft.com/office/drawing/2014/main" id="{13680CCE-0A24-6E44-A879-7A9B1019AF56}"/>
              </a:ext>
            </a:extLst>
          </p:cNvPr>
          <p:cNvSpPr/>
          <p:nvPr/>
        </p:nvSpPr>
        <p:spPr>
          <a:xfrm>
            <a:off x="10929769" y="4652623"/>
            <a:ext cx="111150" cy="111150"/>
          </a:xfrm>
          <a:prstGeom prst="ellipse">
            <a:avLst/>
          </a:pr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25000" lnSpcReduction="20000"/>
          </a:bodyPr>
          <a:lstStyle/>
          <a:p>
            <a:pPr algn="ctr"/>
            <a:endParaRPr lang="en-GB" sz="1600" dirty="0">
              <a:solidFill>
                <a:schemeClr val="bg1"/>
              </a:solidFill>
            </a:endParaRPr>
          </a:p>
        </p:txBody>
      </p:sp>
      <p:sp>
        <p:nvSpPr>
          <p:cNvPr id="8" name="TextBox 7">
            <a:extLst>
              <a:ext uri="{FF2B5EF4-FFF2-40B4-BE49-F238E27FC236}">
                <a16:creationId xmlns:a16="http://schemas.microsoft.com/office/drawing/2014/main" id="{D92F6BCE-A49D-E6A2-6CCD-776DBBC37FEC}"/>
              </a:ext>
            </a:extLst>
          </p:cNvPr>
          <p:cNvSpPr txBox="1"/>
          <p:nvPr/>
        </p:nvSpPr>
        <p:spPr>
          <a:xfrm>
            <a:off x="6835772" y="1214738"/>
            <a:ext cx="5102056" cy="1200329"/>
          </a:xfrm>
          <a:prstGeom prst="rect">
            <a:avLst/>
          </a:prstGeom>
          <a:noFill/>
        </p:spPr>
        <p:txBody>
          <a:bodyPr wrap="square">
            <a:spAutoFit/>
          </a:bodyPr>
          <a:lstStyle/>
          <a:p>
            <a:r>
              <a:rPr lang="en-GB" dirty="0">
                <a:highlight>
                  <a:srgbClr val="FFDBD8"/>
                </a:highlight>
              </a:rPr>
              <a:t>GBIF Norway</a:t>
            </a:r>
            <a:r>
              <a:rPr lang="en-GB" dirty="0">
                <a:highlight>
                  <a:srgbClr val="FFDBD8"/>
                </a:highlight>
                <a:sym typeface="Wingdings" pitchFamily="2" charset="2"/>
              </a:rPr>
              <a:t> (hosted by UiO NHMO)</a:t>
            </a:r>
            <a:endParaRPr lang="en-GB" dirty="0">
              <a:highlight>
                <a:srgbClr val="FFDBD8"/>
              </a:highlight>
            </a:endParaRPr>
          </a:p>
          <a:p>
            <a:pPr marL="285750" indent="-285750">
              <a:buFont typeface="Arial" panose="020B0604020202020204" pitchFamily="34" charset="0"/>
              <a:buChar char="•"/>
            </a:pPr>
            <a:r>
              <a:rPr lang="en-GB" dirty="0">
                <a:highlight>
                  <a:srgbClr val="FFDBD8"/>
                </a:highlight>
              </a:rPr>
              <a:t>GBIF member since 2005 (KD decision, RCN)</a:t>
            </a:r>
          </a:p>
          <a:p>
            <a:pPr marL="285750" indent="-285750">
              <a:buFont typeface="Arial" panose="020B0604020202020204" pitchFamily="34" charset="0"/>
              <a:buChar char="•"/>
            </a:pPr>
            <a:r>
              <a:rPr lang="en-GB" dirty="0">
                <a:highlight>
                  <a:srgbClr val="FFDBD8"/>
                </a:highlight>
              </a:rPr>
              <a:t>Elected representative for GBIF Europe and Central Asia in 2023 (deputy rep. since 2019)</a:t>
            </a:r>
            <a:endParaRPr lang="en-NO" dirty="0">
              <a:highlight>
                <a:srgbClr val="FFDBD8"/>
              </a:highlight>
            </a:endParaRPr>
          </a:p>
        </p:txBody>
      </p:sp>
    </p:spTree>
    <p:extLst>
      <p:ext uri="{BB962C8B-B14F-4D97-AF65-F5344CB8AC3E}">
        <p14:creationId xmlns:p14="http://schemas.microsoft.com/office/powerpoint/2010/main" val="399053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CC2B3E-E5A5-7975-BE88-EE277BFE3D2C}"/>
              </a:ext>
            </a:extLst>
          </p:cNvPr>
          <p:cNvPicPr>
            <a:picLocks noChangeAspect="1"/>
          </p:cNvPicPr>
          <p:nvPr/>
        </p:nvPicPr>
        <p:blipFill>
          <a:blip r:embed="rId3">
            <a:extLst>
              <a:ext uri="{28A0092B-C50C-407E-A947-70E740481C1C}">
                <a14:useLocalDpi xmlns:a14="http://schemas.microsoft.com/office/drawing/2010/main" val="0"/>
              </a:ext>
            </a:extLst>
          </a:blip>
          <a:srcRect l="778" r="778"/>
          <a:stretch/>
        </p:blipFill>
        <p:spPr>
          <a:xfrm>
            <a:off x="6153150" y="-23"/>
            <a:ext cx="5791699" cy="6157911"/>
          </a:xfrm>
          <a:prstGeom prst="rect">
            <a:avLst/>
          </a:prstGeom>
          <a:noFill/>
        </p:spPr>
      </p:pic>
      <p:sp>
        <p:nvSpPr>
          <p:cNvPr id="2" name="Title 1">
            <a:extLst>
              <a:ext uri="{FF2B5EF4-FFF2-40B4-BE49-F238E27FC236}">
                <a16:creationId xmlns:a16="http://schemas.microsoft.com/office/drawing/2014/main" id="{C6ADB127-1A46-7647-905A-F5595F8D41BD}"/>
              </a:ext>
            </a:extLst>
          </p:cNvPr>
          <p:cNvSpPr>
            <a:spLocks noGrp="1"/>
          </p:cNvSpPr>
          <p:nvPr>
            <p:ph type="title"/>
          </p:nvPr>
        </p:nvSpPr>
        <p:spPr>
          <a:xfrm>
            <a:off x="0" y="0"/>
            <a:ext cx="6153149" cy="2077234"/>
          </a:xfrm>
        </p:spPr>
        <p:txBody>
          <a:bodyPr anchor="ctr">
            <a:normAutofit/>
          </a:bodyPr>
          <a:lstStyle/>
          <a:p>
            <a:r>
              <a:rPr lang="en-NO" dirty="0"/>
              <a:t>GBIF Norway services:</a:t>
            </a:r>
            <a:br>
              <a:rPr lang="en-NO" dirty="0"/>
            </a:br>
            <a:r>
              <a:rPr lang="en-NO" dirty="0"/>
              <a:t>Publish datasets with GBIF</a:t>
            </a:r>
          </a:p>
        </p:txBody>
      </p:sp>
      <p:sp>
        <p:nvSpPr>
          <p:cNvPr id="3" name="Content Placeholder 2">
            <a:extLst>
              <a:ext uri="{FF2B5EF4-FFF2-40B4-BE49-F238E27FC236}">
                <a16:creationId xmlns:a16="http://schemas.microsoft.com/office/drawing/2014/main" id="{E56ED9B8-77BE-5346-941B-390975098961}"/>
              </a:ext>
            </a:extLst>
          </p:cNvPr>
          <p:cNvSpPr>
            <a:spLocks noGrp="1"/>
          </p:cNvSpPr>
          <p:nvPr>
            <p:ph type="body" sz="quarter" idx="14"/>
          </p:nvPr>
        </p:nvSpPr>
        <p:spPr>
          <a:xfrm>
            <a:off x="246063" y="2459251"/>
            <a:ext cx="5791699" cy="3525623"/>
          </a:xfrm>
        </p:spPr>
        <p:txBody>
          <a:bodyPr>
            <a:normAutofit/>
          </a:bodyPr>
          <a:lstStyle/>
          <a:p>
            <a:pPr>
              <a:spcBef>
                <a:spcPts val="0"/>
              </a:spcBef>
              <a:spcAft>
                <a:spcPts val="1632"/>
              </a:spcAft>
            </a:pPr>
            <a:r>
              <a:rPr lang="en-US" sz="1900" b="1" dirty="0">
                <a:solidFill>
                  <a:srgbClr val="FFFF00"/>
                </a:solidFill>
              </a:rPr>
              <a:t>National GBIF nodes offer support </a:t>
            </a:r>
            <a:r>
              <a:rPr lang="en-US" sz="1900" dirty="0">
                <a:solidFill>
                  <a:schemeClr val="bg1"/>
                </a:solidFill>
              </a:rPr>
              <a:t>with professional data preparation and publication (data stewardship, </a:t>
            </a:r>
            <a:r>
              <a:rPr lang="en-US" sz="1900" dirty="0" err="1">
                <a:solidFill>
                  <a:schemeClr val="bg1"/>
                </a:solidFill>
              </a:rPr>
              <a:t>FAIRification</a:t>
            </a:r>
            <a:r>
              <a:rPr lang="en-US" sz="1900" dirty="0">
                <a:solidFill>
                  <a:schemeClr val="bg1"/>
                </a:solidFill>
              </a:rPr>
              <a:t>, data citation).</a:t>
            </a:r>
          </a:p>
          <a:p>
            <a:pPr>
              <a:spcBef>
                <a:spcPts val="0"/>
              </a:spcBef>
              <a:spcAft>
                <a:spcPts val="1632"/>
              </a:spcAft>
            </a:pPr>
            <a:r>
              <a:rPr lang="en-US" sz="1900" dirty="0">
                <a:solidFill>
                  <a:schemeClr val="bg1"/>
                </a:solidFill>
              </a:rPr>
              <a:t>The GBIF community including the national GBIF nodes offer </a:t>
            </a:r>
            <a:r>
              <a:rPr lang="en-US" sz="1900" b="1" dirty="0">
                <a:solidFill>
                  <a:srgbClr val="FFFF00"/>
                </a:solidFill>
              </a:rPr>
              <a:t>training and capacity building</a:t>
            </a:r>
            <a:r>
              <a:rPr lang="en-US" sz="1900" dirty="0">
                <a:solidFill>
                  <a:srgbClr val="FFFF00"/>
                </a:solidFill>
              </a:rPr>
              <a:t> </a:t>
            </a:r>
            <a:r>
              <a:rPr lang="en-US" sz="1900" dirty="0">
                <a:solidFill>
                  <a:schemeClr val="bg1"/>
                </a:solidFill>
              </a:rPr>
              <a:t>for open and FAIR data management.</a:t>
            </a:r>
          </a:p>
          <a:p>
            <a:pPr>
              <a:spcBef>
                <a:spcPts val="0"/>
              </a:spcBef>
              <a:spcAft>
                <a:spcPts val="1632"/>
              </a:spcAft>
            </a:pPr>
            <a:r>
              <a:rPr lang="en-US" sz="1900" dirty="0">
                <a:solidFill>
                  <a:schemeClr val="bg1"/>
                </a:solidFill>
              </a:rPr>
              <a:t>GBIF support </a:t>
            </a:r>
            <a:r>
              <a:rPr lang="en-US" sz="1900" b="1" dirty="0">
                <a:solidFill>
                  <a:srgbClr val="FFFF00"/>
                </a:solidFill>
              </a:rPr>
              <a:t>researchers and students at UiO </a:t>
            </a:r>
            <a:r>
              <a:rPr lang="en-US" sz="1900" dirty="0">
                <a:solidFill>
                  <a:schemeClr val="bg1"/>
                </a:solidFill>
              </a:rPr>
              <a:t>with (FAIR) biodiversity data publishing services.</a:t>
            </a:r>
          </a:p>
          <a:p>
            <a:pPr>
              <a:spcBef>
                <a:spcPts val="0"/>
              </a:spcBef>
              <a:spcAft>
                <a:spcPts val="1632"/>
              </a:spcAft>
            </a:pPr>
            <a:r>
              <a:rPr lang="en-US" sz="1900" dirty="0"/>
              <a:t>And with biodiversity </a:t>
            </a:r>
            <a:r>
              <a:rPr lang="en-US" sz="1900" dirty="0">
                <a:solidFill>
                  <a:srgbClr val="FFFF00"/>
                </a:solidFill>
              </a:rPr>
              <a:t>data reuse</a:t>
            </a:r>
            <a:r>
              <a:rPr lang="en-US" sz="1900" dirty="0"/>
              <a:t> (and data citation).</a:t>
            </a:r>
            <a:endParaRPr lang="en-US" sz="1900" dirty="0">
              <a:solidFill>
                <a:schemeClr val="bg1"/>
              </a:solidFill>
            </a:endParaRPr>
          </a:p>
        </p:txBody>
      </p:sp>
      <p:sp>
        <p:nvSpPr>
          <p:cNvPr id="4" name="Footer Placeholder 3">
            <a:extLst>
              <a:ext uri="{FF2B5EF4-FFF2-40B4-BE49-F238E27FC236}">
                <a16:creationId xmlns:a16="http://schemas.microsoft.com/office/drawing/2014/main" id="{AF97DF95-CEDE-F049-AFC4-30FE70195402}"/>
              </a:ext>
            </a:extLst>
          </p:cNvPr>
          <p:cNvSpPr>
            <a:spLocks noGrp="1"/>
          </p:cNvSpPr>
          <p:nvPr>
            <p:ph type="ftr" sz="quarter" idx="15"/>
          </p:nvPr>
        </p:nvSpPr>
        <p:spPr>
          <a:xfrm>
            <a:off x="255116" y="6330935"/>
            <a:ext cx="8736484" cy="365125"/>
          </a:xfrm>
        </p:spPr>
        <p:txBody>
          <a:bodyPr anchor="ctr">
            <a:normAutofit/>
          </a:bodyPr>
          <a:lstStyle/>
          <a:p>
            <a:pPr>
              <a:spcAft>
                <a:spcPts val="600"/>
              </a:spcAft>
            </a:pPr>
            <a:r>
              <a:rPr lang="en-US" dirty="0">
                <a:solidFill>
                  <a:schemeClr val="bg1"/>
                </a:solidFill>
                <a:hlinkClick r:id="rId4">
                  <a:extLst>
                    <a:ext uri="{A12FA001-AC4F-418D-AE19-62706E023703}">
                      <ahyp:hlinkClr xmlns:ahyp="http://schemas.microsoft.com/office/drawing/2018/hyperlinkcolor" val="tx"/>
                    </a:ext>
                  </a:extLst>
                </a:hlinkClick>
              </a:rPr>
              <a:t>https://www.gbif.org/publishing-data/</a:t>
            </a:r>
            <a:r>
              <a:rPr lang="en-US" dirty="0">
                <a:solidFill>
                  <a:schemeClr val="bg1"/>
                </a:solidFill>
              </a:rPr>
              <a:t> | </a:t>
            </a:r>
            <a:r>
              <a:rPr lang="en-US" dirty="0">
                <a:solidFill>
                  <a:schemeClr val="bg1"/>
                </a:solidFill>
                <a:hlinkClick r:id="rId5">
                  <a:extLst>
                    <a:ext uri="{A12FA001-AC4F-418D-AE19-62706E023703}">
                      <ahyp:hlinkClr xmlns:ahyp="http://schemas.microsoft.com/office/drawing/2018/hyperlinkcolor" val="tx"/>
                    </a:ext>
                  </a:extLst>
                </a:hlinkClick>
              </a:rPr>
              <a:t>https://www.gbif.org/publisher/f314b0b0-e3dc-11d9-8d81-b8a03c50a862/metrics</a:t>
            </a:r>
            <a:r>
              <a:rPr lang="en-US" dirty="0">
                <a:solidFill>
                  <a:schemeClr val="bg1"/>
                </a:solidFill>
              </a:rPr>
              <a:t> </a:t>
            </a:r>
            <a:endParaRPr lang="en-GB" dirty="0">
              <a:solidFill>
                <a:schemeClr val="bg1"/>
              </a:solidFill>
            </a:endParaRPr>
          </a:p>
        </p:txBody>
      </p:sp>
    </p:spTree>
    <p:extLst>
      <p:ext uri="{BB962C8B-B14F-4D97-AF65-F5344CB8AC3E}">
        <p14:creationId xmlns:p14="http://schemas.microsoft.com/office/powerpoint/2010/main" val="90130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 line, plot, screenshot&#10;&#10;Description automatically generated">
            <a:extLst>
              <a:ext uri="{FF2B5EF4-FFF2-40B4-BE49-F238E27FC236}">
                <a16:creationId xmlns:a16="http://schemas.microsoft.com/office/drawing/2014/main" id="{2D5CABDA-DA50-FA86-E15E-973D3DDC5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238" y="3247467"/>
            <a:ext cx="5791699" cy="2697965"/>
          </a:xfrm>
          <a:prstGeom prst="rect">
            <a:avLst/>
          </a:prstGeom>
          <a:noFill/>
        </p:spPr>
      </p:pic>
      <p:sp>
        <p:nvSpPr>
          <p:cNvPr id="2" name="Title 1">
            <a:extLst>
              <a:ext uri="{FF2B5EF4-FFF2-40B4-BE49-F238E27FC236}">
                <a16:creationId xmlns:a16="http://schemas.microsoft.com/office/drawing/2014/main" id="{C16BFFB7-23A4-4F25-F30C-4F7971A57B92}"/>
              </a:ext>
            </a:extLst>
          </p:cNvPr>
          <p:cNvSpPr>
            <a:spLocks noGrp="1"/>
          </p:cNvSpPr>
          <p:nvPr>
            <p:ph type="title"/>
          </p:nvPr>
        </p:nvSpPr>
        <p:spPr>
          <a:xfrm>
            <a:off x="0" y="0"/>
            <a:ext cx="6153149" cy="2077234"/>
          </a:xfrm>
        </p:spPr>
        <p:txBody>
          <a:bodyPr anchor="ctr">
            <a:normAutofit/>
          </a:bodyPr>
          <a:lstStyle/>
          <a:p>
            <a:r>
              <a:rPr lang="en-NO" dirty="0"/>
              <a:t>GBIF-mediated biodiversity data from researchers at UiO</a:t>
            </a:r>
          </a:p>
        </p:txBody>
      </p:sp>
      <p:sp>
        <p:nvSpPr>
          <p:cNvPr id="3" name="Content Placeholder 2">
            <a:extLst>
              <a:ext uri="{FF2B5EF4-FFF2-40B4-BE49-F238E27FC236}">
                <a16:creationId xmlns:a16="http://schemas.microsoft.com/office/drawing/2014/main" id="{5DC08DA8-09C4-B7BF-4BC2-6A65525FF6DE}"/>
              </a:ext>
            </a:extLst>
          </p:cNvPr>
          <p:cNvSpPr>
            <a:spLocks noGrp="1"/>
          </p:cNvSpPr>
          <p:nvPr>
            <p:ph type="body" sz="quarter" idx="14"/>
          </p:nvPr>
        </p:nvSpPr>
        <p:spPr>
          <a:xfrm>
            <a:off x="246063" y="2459251"/>
            <a:ext cx="5791699" cy="3614171"/>
          </a:xfrm>
        </p:spPr>
        <p:txBody>
          <a:bodyPr>
            <a:normAutofit/>
          </a:bodyPr>
          <a:lstStyle/>
          <a:p>
            <a:r>
              <a:rPr lang="en-GB" dirty="0">
                <a:solidFill>
                  <a:schemeClr val="bg1"/>
                </a:solidFill>
              </a:rPr>
              <a:t>Researchers and students from the University of Oslo </a:t>
            </a:r>
            <a:r>
              <a:rPr lang="en-GB" dirty="0">
                <a:solidFill>
                  <a:srgbClr val="FFFF00"/>
                </a:solidFill>
              </a:rPr>
              <a:t>publish 4 670 167 species occurrence data points </a:t>
            </a:r>
            <a:r>
              <a:rPr lang="en-GB" dirty="0">
                <a:solidFill>
                  <a:schemeClr val="bg1"/>
                </a:solidFill>
              </a:rPr>
              <a:t>in GBIF (updated 2023-06-04)</a:t>
            </a:r>
          </a:p>
          <a:p>
            <a:r>
              <a:rPr lang="en-GB" dirty="0">
                <a:solidFill>
                  <a:schemeClr val="bg1"/>
                </a:solidFill>
              </a:rPr>
              <a:t>These data points have been reused and </a:t>
            </a:r>
            <a:r>
              <a:rPr lang="en-GB" dirty="0">
                <a:solidFill>
                  <a:srgbClr val="FFFF00"/>
                </a:solidFill>
              </a:rPr>
              <a:t>cited in 1 637 peer-reviewed </a:t>
            </a:r>
            <a:r>
              <a:rPr lang="en-GB" dirty="0">
                <a:solidFill>
                  <a:schemeClr val="bg1"/>
                </a:solidFill>
              </a:rPr>
              <a:t>scientific publications.</a:t>
            </a:r>
          </a:p>
          <a:p>
            <a:r>
              <a:rPr lang="en-GB" dirty="0">
                <a:solidFill>
                  <a:schemeClr val="bg1"/>
                </a:solidFill>
              </a:rPr>
              <a:t>(187 so far in 2023; 455 in 2022)</a:t>
            </a:r>
          </a:p>
          <a:p>
            <a:endParaRPr lang="en-GB" dirty="0">
              <a:solidFill>
                <a:schemeClr val="bg1"/>
              </a:solidFill>
            </a:endParaRPr>
          </a:p>
          <a:p>
            <a:r>
              <a:rPr lang="en-GB" dirty="0">
                <a:solidFill>
                  <a:schemeClr val="bg1"/>
                </a:solidFill>
              </a:rPr>
              <a:t>In total for all datasets published from Norway</a:t>
            </a:r>
          </a:p>
          <a:p>
            <a:r>
              <a:rPr lang="en-GB" dirty="0">
                <a:solidFill>
                  <a:schemeClr val="bg1"/>
                </a:solidFill>
              </a:rPr>
              <a:t>51 612 699 species occurrences published</a:t>
            </a:r>
          </a:p>
          <a:p>
            <a:r>
              <a:rPr lang="en-GB" dirty="0">
                <a:solidFill>
                  <a:schemeClr val="bg1"/>
                </a:solidFill>
              </a:rPr>
              <a:t>400 datasets, 38 institutions</a:t>
            </a:r>
          </a:p>
          <a:p>
            <a:endParaRPr lang="en-GB" dirty="0">
              <a:solidFill>
                <a:schemeClr val="bg1"/>
              </a:solidFill>
            </a:endParaRPr>
          </a:p>
        </p:txBody>
      </p:sp>
      <p:sp>
        <p:nvSpPr>
          <p:cNvPr id="4" name="Footer Placeholder 3">
            <a:extLst>
              <a:ext uri="{FF2B5EF4-FFF2-40B4-BE49-F238E27FC236}">
                <a16:creationId xmlns:a16="http://schemas.microsoft.com/office/drawing/2014/main" id="{5160A9EA-C6FE-6606-271A-86162C0AD005}"/>
              </a:ext>
            </a:extLst>
          </p:cNvPr>
          <p:cNvSpPr>
            <a:spLocks noGrp="1"/>
          </p:cNvSpPr>
          <p:nvPr>
            <p:ph type="ftr" sz="quarter" idx="15"/>
          </p:nvPr>
        </p:nvSpPr>
        <p:spPr>
          <a:xfrm>
            <a:off x="255115" y="6330935"/>
            <a:ext cx="9329151" cy="365125"/>
          </a:xfrm>
        </p:spPr>
        <p:txBody>
          <a:bodyPr anchor="ctr">
            <a:normAutofit/>
          </a:bodyPr>
          <a:lstStyle/>
          <a:p>
            <a:pPr>
              <a:spcAft>
                <a:spcPts val="600"/>
              </a:spcAft>
            </a:pPr>
            <a:r>
              <a:rPr lang="en-GB" dirty="0">
                <a:solidFill>
                  <a:schemeClr val="bg1"/>
                </a:solidFill>
                <a:hlinkClick r:id="rId4">
                  <a:extLst>
                    <a:ext uri="{A12FA001-AC4F-418D-AE19-62706E023703}">
                      <ahyp:hlinkClr xmlns:ahyp="http://schemas.microsoft.com/office/drawing/2018/hyperlinkcolor" val="tx"/>
                    </a:ext>
                  </a:extLst>
                </a:hlinkClick>
              </a:rPr>
              <a:t>https://www.gbif.org/publisher/f314b0b0-e3dc-11d9-8d81-b8a03c50a862/metrics</a:t>
            </a:r>
            <a:r>
              <a:rPr lang="en-GB" dirty="0">
                <a:solidFill>
                  <a:schemeClr val="bg1"/>
                </a:solidFill>
              </a:rPr>
              <a:t>  |  https://analytics-</a:t>
            </a:r>
            <a:r>
              <a:rPr lang="en-GB" dirty="0" err="1">
                <a:solidFill>
                  <a:schemeClr val="bg1"/>
                </a:solidFill>
              </a:rPr>
              <a:t>files.gbif.org</a:t>
            </a:r>
            <a:r>
              <a:rPr lang="en-GB" dirty="0">
                <a:solidFill>
                  <a:schemeClr val="bg1"/>
                </a:solidFill>
              </a:rPr>
              <a:t>/country/NO/</a:t>
            </a:r>
            <a:r>
              <a:rPr lang="en-GB" dirty="0" err="1">
                <a:solidFill>
                  <a:schemeClr val="bg1"/>
                </a:solidFill>
              </a:rPr>
              <a:t>GBIF_CountryReport_NO.pdf</a:t>
            </a:r>
            <a:endParaRPr lang="en-GB" dirty="0">
              <a:solidFill>
                <a:schemeClr val="bg1"/>
              </a:solidFill>
            </a:endParaRPr>
          </a:p>
        </p:txBody>
      </p:sp>
      <p:pic>
        <p:nvPicPr>
          <p:cNvPr id="9" name="Picture 8" descr="A screenshot of a computer&#10;&#10;Description automatically generated with low confidence">
            <a:extLst>
              <a:ext uri="{FF2B5EF4-FFF2-40B4-BE49-F238E27FC236}">
                <a16:creationId xmlns:a16="http://schemas.microsoft.com/office/drawing/2014/main" id="{6B8708A0-1ABD-FA17-B233-44614D5BE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149" y="396264"/>
            <a:ext cx="5792788" cy="2865465"/>
          </a:xfrm>
          <a:prstGeom prst="rect">
            <a:avLst/>
          </a:prstGeom>
        </p:spPr>
      </p:pic>
      <p:sp>
        <p:nvSpPr>
          <p:cNvPr id="11" name="TextBox 10">
            <a:extLst>
              <a:ext uri="{FF2B5EF4-FFF2-40B4-BE49-F238E27FC236}">
                <a16:creationId xmlns:a16="http://schemas.microsoft.com/office/drawing/2014/main" id="{1E7EC851-34B6-C9AC-0669-BD28381632E3}"/>
              </a:ext>
            </a:extLst>
          </p:cNvPr>
          <p:cNvSpPr txBox="1"/>
          <p:nvPr/>
        </p:nvSpPr>
        <p:spPr>
          <a:xfrm>
            <a:off x="6152443" y="3309245"/>
            <a:ext cx="326249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kern="1200" dirty="0">
                <a:solidFill>
                  <a:schemeClr val="tx1"/>
                </a:solidFill>
                <a:effectLst/>
                <a:latin typeface="+mn-lt"/>
                <a:ea typeface="+mn-ea"/>
                <a:cs typeface="+mn-cs"/>
              </a:rPr>
              <a:t>Data citations (biodiversity data published FROM UiO)</a:t>
            </a:r>
            <a:endParaRPr lang="en-NO" sz="900" dirty="0"/>
          </a:p>
        </p:txBody>
      </p:sp>
      <p:pic>
        <p:nvPicPr>
          <p:cNvPr id="5" name="Picture 4" descr="UiO transp.png">
            <a:extLst>
              <a:ext uri="{FF2B5EF4-FFF2-40B4-BE49-F238E27FC236}">
                <a16:creationId xmlns:a16="http://schemas.microsoft.com/office/drawing/2014/main" id="{9688C04F-597B-CCCE-5E72-89A39A9343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0158" y="1187436"/>
            <a:ext cx="1079064" cy="1079064"/>
          </a:xfrm>
          <a:prstGeom prst="rect">
            <a:avLst/>
          </a:prstGeom>
        </p:spPr>
      </p:pic>
    </p:spTree>
    <p:extLst>
      <p:ext uri="{BB962C8B-B14F-4D97-AF65-F5344CB8AC3E}">
        <p14:creationId xmlns:p14="http://schemas.microsoft.com/office/powerpoint/2010/main" val="134016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map of the world with orange dots&#10;&#10;Description automatically generated with medium confidence">
            <a:extLst>
              <a:ext uri="{FF2B5EF4-FFF2-40B4-BE49-F238E27FC236}">
                <a16:creationId xmlns:a16="http://schemas.microsoft.com/office/drawing/2014/main" id="{70E768E9-F334-9C5C-395C-09D37437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196" name="TextBox 7"/>
          <p:cNvSpPr txBox="1">
            <a:spLocks noChangeArrowheads="1"/>
          </p:cNvSpPr>
          <p:nvPr/>
        </p:nvSpPr>
        <p:spPr bwMode="auto">
          <a:xfrm>
            <a:off x="4278489" y="5812865"/>
            <a:ext cx="7213600" cy="587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4567" tIns="47284" rIns="94567" bIns="47284">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600" dirty="0">
                <a:latin typeface="Trebuchet MS" charset="0"/>
              </a:rPr>
              <a:t>Researchers and students from the University of Oslo publish 4 651 363 species occurrence data in GBIF (map updated 2023-05-15)</a:t>
            </a:r>
          </a:p>
        </p:txBody>
      </p:sp>
      <p:pic>
        <p:nvPicPr>
          <p:cNvPr id="7" name="Picture 6" descr="GBIF-2015-full-stacked-displa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458" y="4832809"/>
            <a:ext cx="2364951" cy="1139907"/>
          </a:xfrm>
          <a:prstGeom prst="rect">
            <a:avLst/>
          </a:prstGeom>
        </p:spPr>
      </p:pic>
      <p:sp>
        <p:nvSpPr>
          <p:cNvPr id="6" name="Title 5">
            <a:extLst>
              <a:ext uri="{FF2B5EF4-FFF2-40B4-BE49-F238E27FC236}">
                <a16:creationId xmlns:a16="http://schemas.microsoft.com/office/drawing/2014/main" id="{118CAC95-156B-12DE-57F4-509384D8465F}"/>
              </a:ext>
            </a:extLst>
          </p:cNvPr>
          <p:cNvSpPr>
            <a:spLocks noGrp="1"/>
          </p:cNvSpPr>
          <p:nvPr>
            <p:ph type="title"/>
          </p:nvPr>
        </p:nvSpPr>
        <p:spPr>
          <a:xfrm>
            <a:off x="406400" y="457201"/>
            <a:ext cx="11531428" cy="558799"/>
          </a:xfrm>
        </p:spPr>
        <p:txBody>
          <a:bodyPr/>
          <a:lstStyle/>
          <a:p>
            <a:r>
              <a:rPr lang="en-NO" dirty="0">
                <a:solidFill>
                  <a:schemeClr val="accent5"/>
                </a:solidFill>
              </a:rPr>
              <a:t>Data publishing from UiO</a:t>
            </a:r>
          </a:p>
        </p:txBody>
      </p:sp>
    </p:spTree>
    <p:extLst>
      <p:ext uri="{BB962C8B-B14F-4D97-AF65-F5344CB8AC3E}">
        <p14:creationId xmlns:p14="http://schemas.microsoft.com/office/powerpoint/2010/main" val="843794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with medium confidence">
            <a:extLst>
              <a:ext uri="{FF2B5EF4-FFF2-40B4-BE49-F238E27FC236}">
                <a16:creationId xmlns:a16="http://schemas.microsoft.com/office/drawing/2014/main" id="{4BAB69B4-1687-5583-1762-F5D78E25B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196" name="TextBox 7"/>
          <p:cNvSpPr txBox="1">
            <a:spLocks noChangeArrowheads="1"/>
          </p:cNvSpPr>
          <p:nvPr/>
        </p:nvSpPr>
        <p:spPr bwMode="auto">
          <a:xfrm>
            <a:off x="4244622" y="6027356"/>
            <a:ext cx="7213600" cy="587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4567" tIns="47284" rIns="94567" bIns="47284">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600" dirty="0">
                <a:solidFill>
                  <a:schemeClr val="bg1"/>
                </a:solidFill>
                <a:latin typeface="Trebuchet MS" charset="0"/>
              </a:rPr>
              <a:t>Researchers and students from the University of Oslo publish 4 651 363 species occurrence data in GBIF (map updated 2023-05-15)</a:t>
            </a:r>
          </a:p>
        </p:txBody>
      </p:sp>
      <p:sp>
        <p:nvSpPr>
          <p:cNvPr id="6" name="Title 5">
            <a:extLst>
              <a:ext uri="{FF2B5EF4-FFF2-40B4-BE49-F238E27FC236}">
                <a16:creationId xmlns:a16="http://schemas.microsoft.com/office/drawing/2014/main" id="{118CAC95-156B-12DE-57F4-509384D8465F}"/>
              </a:ext>
            </a:extLst>
          </p:cNvPr>
          <p:cNvSpPr>
            <a:spLocks noGrp="1"/>
          </p:cNvSpPr>
          <p:nvPr>
            <p:ph type="title"/>
          </p:nvPr>
        </p:nvSpPr>
        <p:spPr>
          <a:xfrm>
            <a:off x="406400" y="457201"/>
            <a:ext cx="11531428" cy="558799"/>
          </a:xfrm>
        </p:spPr>
        <p:txBody>
          <a:bodyPr/>
          <a:lstStyle/>
          <a:p>
            <a:r>
              <a:rPr lang="en-NO" dirty="0">
                <a:solidFill>
                  <a:schemeClr val="bg1"/>
                </a:solidFill>
              </a:rPr>
              <a:t>Data publishing from UiO</a:t>
            </a:r>
          </a:p>
        </p:txBody>
      </p:sp>
      <p:pic>
        <p:nvPicPr>
          <p:cNvPr id="2" name="Picture 1" descr="GBIF-2015-full-stacked-display.png">
            <a:extLst>
              <a:ext uri="{FF2B5EF4-FFF2-40B4-BE49-F238E27FC236}">
                <a16:creationId xmlns:a16="http://schemas.microsoft.com/office/drawing/2014/main" id="{4036AA43-CB78-D1C8-7CCC-13CB9EFBDE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458" y="4832809"/>
            <a:ext cx="2364951" cy="1139907"/>
          </a:xfrm>
          <a:prstGeom prst="rect">
            <a:avLst/>
          </a:prstGeom>
        </p:spPr>
      </p:pic>
    </p:spTree>
    <p:extLst>
      <p:ext uri="{BB962C8B-B14F-4D97-AF65-F5344CB8AC3E}">
        <p14:creationId xmlns:p14="http://schemas.microsoft.com/office/powerpoint/2010/main" val="5094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agazines on a black background&#10;&#10;Description automatically generated with low confidence">
            <a:extLst>
              <a:ext uri="{FF2B5EF4-FFF2-40B4-BE49-F238E27FC236}">
                <a16:creationId xmlns:a16="http://schemas.microsoft.com/office/drawing/2014/main" id="{E143D9C0-478A-80D2-8E88-089E86A23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150" y="356834"/>
            <a:ext cx="5791699" cy="5444196"/>
          </a:xfrm>
          <a:prstGeom prst="rect">
            <a:avLst/>
          </a:prstGeom>
          <a:noFill/>
        </p:spPr>
      </p:pic>
      <p:sp>
        <p:nvSpPr>
          <p:cNvPr id="2" name="Title 1">
            <a:extLst>
              <a:ext uri="{FF2B5EF4-FFF2-40B4-BE49-F238E27FC236}">
                <a16:creationId xmlns:a16="http://schemas.microsoft.com/office/drawing/2014/main" id="{C16BFFB7-23A4-4F25-F30C-4F7971A57B92}"/>
              </a:ext>
            </a:extLst>
          </p:cNvPr>
          <p:cNvSpPr>
            <a:spLocks noGrp="1"/>
          </p:cNvSpPr>
          <p:nvPr>
            <p:ph type="title"/>
          </p:nvPr>
        </p:nvSpPr>
        <p:spPr>
          <a:xfrm>
            <a:off x="0" y="0"/>
            <a:ext cx="6153149" cy="2077234"/>
          </a:xfrm>
        </p:spPr>
        <p:txBody>
          <a:bodyPr anchor="ctr">
            <a:normAutofit/>
          </a:bodyPr>
          <a:lstStyle/>
          <a:p>
            <a:r>
              <a:rPr lang="en-NO" dirty="0"/>
              <a:t>GBIF Norway end-users:</a:t>
            </a:r>
            <a:br>
              <a:rPr lang="en-NO" dirty="0"/>
            </a:br>
            <a:r>
              <a:rPr lang="en-NO" dirty="0"/>
              <a:t>GBIF-mediated biodiversity data</a:t>
            </a:r>
          </a:p>
        </p:txBody>
      </p:sp>
      <p:sp>
        <p:nvSpPr>
          <p:cNvPr id="3" name="Content Placeholder 2">
            <a:extLst>
              <a:ext uri="{FF2B5EF4-FFF2-40B4-BE49-F238E27FC236}">
                <a16:creationId xmlns:a16="http://schemas.microsoft.com/office/drawing/2014/main" id="{5DC08DA8-09C4-B7BF-4BC2-6A65525FF6DE}"/>
              </a:ext>
            </a:extLst>
          </p:cNvPr>
          <p:cNvSpPr>
            <a:spLocks noGrp="1"/>
          </p:cNvSpPr>
          <p:nvPr>
            <p:ph type="body" sz="quarter" idx="14"/>
          </p:nvPr>
        </p:nvSpPr>
        <p:spPr>
          <a:xfrm>
            <a:off x="246063" y="2459251"/>
            <a:ext cx="5791699" cy="3525623"/>
          </a:xfrm>
        </p:spPr>
        <p:txBody>
          <a:bodyPr>
            <a:normAutofit/>
          </a:bodyPr>
          <a:lstStyle/>
          <a:p>
            <a:r>
              <a:rPr lang="en-US" i="1">
                <a:solidFill>
                  <a:schemeClr val="bg1"/>
                </a:solidFill>
              </a:rPr>
              <a:t>GBIF provides anyone, anywhere, open access to data about all types of life on Earth</a:t>
            </a:r>
            <a:r>
              <a:rPr lang="en-US">
                <a:solidFill>
                  <a:schemeClr val="bg1"/>
                </a:solidFill>
              </a:rPr>
              <a:t>.</a:t>
            </a:r>
          </a:p>
          <a:p>
            <a:r>
              <a:rPr lang="en-US">
                <a:solidFill>
                  <a:schemeClr val="bg1"/>
                </a:solidFill>
              </a:rPr>
              <a:t>Researchers and students </a:t>
            </a:r>
            <a:r>
              <a:rPr lang="en-US">
                <a:solidFill>
                  <a:srgbClr val="FFFF00"/>
                </a:solidFill>
              </a:rPr>
              <a:t>from Norway </a:t>
            </a:r>
            <a:r>
              <a:rPr lang="en-US">
                <a:solidFill>
                  <a:schemeClr val="bg1"/>
                </a:solidFill>
              </a:rPr>
              <a:t>has published </a:t>
            </a:r>
            <a:r>
              <a:rPr lang="en-US">
                <a:solidFill>
                  <a:srgbClr val="FFFF00"/>
                </a:solidFill>
              </a:rPr>
              <a:t>483 peer-reviewed papers </a:t>
            </a:r>
            <a:r>
              <a:rPr lang="en-US">
                <a:solidFill>
                  <a:schemeClr val="bg1"/>
                </a:solidFill>
              </a:rPr>
              <a:t>citing the reuse of GBIF-mediated data. </a:t>
            </a:r>
          </a:p>
          <a:p>
            <a:r>
              <a:rPr lang="en-US">
                <a:solidFill>
                  <a:schemeClr val="bg1"/>
                </a:solidFill>
              </a:rPr>
              <a:t>(18 papers so far in 2023; 106 in 2022)</a:t>
            </a:r>
          </a:p>
        </p:txBody>
      </p:sp>
      <p:sp>
        <p:nvSpPr>
          <p:cNvPr id="4" name="Footer Placeholder 3">
            <a:extLst>
              <a:ext uri="{FF2B5EF4-FFF2-40B4-BE49-F238E27FC236}">
                <a16:creationId xmlns:a16="http://schemas.microsoft.com/office/drawing/2014/main" id="{5160A9EA-C6FE-6606-271A-86162C0AD005}"/>
              </a:ext>
            </a:extLst>
          </p:cNvPr>
          <p:cNvSpPr>
            <a:spLocks noGrp="1"/>
          </p:cNvSpPr>
          <p:nvPr>
            <p:ph type="ftr" sz="quarter" idx="15"/>
          </p:nvPr>
        </p:nvSpPr>
        <p:spPr>
          <a:xfrm>
            <a:off x="255116" y="6330935"/>
            <a:ext cx="8736484" cy="365125"/>
          </a:xfrm>
        </p:spPr>
        <p:txBody>
          <a:bodyPr anchor="ctr">
            <a:normAutofit/>
          </a:bodyPr>
          <a:lstStyle/>
          <a:p>
            <a:pPr>
              <a:spcAft>
                <a:spcPts val="600"/>
              </a:spcAft>
            </a:pPr>
            <a:r>
              <a:rPr lang="en-GB" dirty="0">
                <a:solidFill>
                  <a:schemeClr val="bg1"/>
                </a:solidFill>
                <a:hlinkClick r:id="rId4">
                  <a:extLst>
                    <a:ext uri="{A12FA001-AC4F-418D-AE19-62706E023703}">
                      <ahyp:hlinkClr xmlns:ahyp="http://schemas.microsoft.com/office/drawing/2018/hyperlinkcolor" val="tx"/>
                    </a:ext>
                  </a:extLst>
                </a:hlinkClick>
              </a:rPr>
              <a:t>https://www.gbif.org/resource/search?contentType=literature&amp;countriesOfResearcher=NO&amp;peerReview=true</a:t>
            </a:r>
            <a:r>
              <a:rPr lang="en-GB" dirty="0">
                <a:solidFill>
                  <a:schemeClr val="bg1"/>
                </a:solidFill>
              </a:rPr>
              <a:t> </a:t>
            </a:r>
          </a:p>
        </p:txBody>
      </p:sp>
    </p:spTree>
    <p:extLst>
      <p:ext uri="{BB962C8B-B14F-4D97-AF65-F5344CB8AC3E}">
        <p14:creationId xmlns:p14="http://schemas.microsoft.com/office/powerpoint/2010/main" val="2493870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HZgrROc7"/>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12">
      <a:dk1>
        <a:srgbClr val="000000"/>
      </a:dk1>
      <a:lt1>
        <a:srgbClr val="FFFFFF"/>
      </a:lt1>
      <a:dk2>
        <a:srgbClr val="221F20"/>
      </a:dk2>
      <a:lt2>
        <a:srgbClr val="E6F3F7"/>
      </a:lt2>
      <a:accent1>
        <a:srgbClr val="509F37"/>
      </a:accent1>
      <a:accent2>
        <a:srgbClr val="125CA2"/>
      </a:accent2>
      <a:accent3>
        <a:srgbClr val="56B9E9"/>
      </a:accent3>
      <a:accent4>
        <a:srgbClr val="636FB1"/>
      </a:accent4>
      <a:accent5>
        <a:srgbClr val="0A6747"/>
      </a:accent5>
      <a:accent6>
        <a:srgbClr val="86C14F"/>
      </a:accent6>
      <a:hlink>
        <a:srgbClr val="2747E9"/>
      </a:hlink>
      <a:folHlink>
        <a:srgbClr val="2747E9"/>
      </a:folHlink>
    </a:clrScheme>
    <a:fontScheme name="Custom 36">
      <a:majorFont>
        <a:latin typeface="Roboto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5400">
          <a:solidFill>
            <a:schemeClr val="accent1"/>
          </a:solidFill>
        </a:ln>
      </a:spPr>
      <a:bodyPr lIns="72000" tIns="72000" rIns="72000" bIns="72000" rtlCol="0" anchor="ctr">
        <a:normAutofit/>
      </a:bodyP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marL="180975" indent="-180975" algn="l">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GBIF-2020-w.transitions.potx" id="{7A25BDF2-9EB5-CE42-BA80-CC24E0739778}" vid="{C7064F98-2AF9-3F4B-8A3F-28B83FF8F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FBBF6E9189954BA0FDCD563682A98B" ma:contentTypeVersion="12" ma:contentTypeDescription="Create a new document." ma:contentTypeScope="" ma:versionID="ef2eba08f4f2a52f9db275e0134fde11">
  <xsd:schema xmlns:xsd="http://www.w3.org/2001/XMLSchema" xmlns:xs="http://www.w3.org/2001/XMLSchema" xmlns:p="http://schemas.microsoft.com/office/2006/metadata/properties" xmlns:ns2="731989eb-7121-409c-871c-8f2366272918" xmlns:ns3="a5bf85ab-5b89-45d5-812d-d881043611a5" targetNamespace="http://schemas.microsoft.com/office/2006/metadata/properties" ma:root="true" ma:fieldsID="8b6e23ee990885b621d2bf7e703ea8e6" ns2:_="" ns3:_="">
    <xsd:import namespace="731989eb-7121-409c-871c-8f2366272918"/>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989eb-7121-409c-871c-8f2366272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CC59ED-772C-41FF-82FE-E6327797BFD0}">
  <ds:schemaRefs>
    <ds:schemaRef ds:uri="http://purl.org/dc/elements/1.1/"/>
    <ds:schemaRef ds:uri="http://schemas.microsoft.com/office/2006/metadata/properties"/>
    <ds:schemaRef ds:uri="731989eb-7121-409c-871c-8f2366272918"/>
    <ds:schemaRef ds:uri="http://purl.org/dc/terms/"/>
    <ds:schemaRef ds:uri="a5bf85ab-5b89-45d5-812d-d881043611a5"/>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1DFBA15-5AE9-40B8-9410-A9E088E78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989eb-7121-409c-871c-8f2366272918"/>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AF0656-BE82-4570-850D-C2E5ECD086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21328</TotalTime>
  <Words>3064</Words>
  <Application>Microsoft Macintosh PowerPoint</Application>
  <PresentationFormat>Widescreen</PresentationFormat>
  <Paragraphs>334</Paragraphs>
  <Slides>36</Slides>
  <Notes>25</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Century Gothic</vt:lpstr>
      <vt:lpstr>Courier New</vt:lpstr>
      <vt:lpstr>Helvetica</vt:lpstr>
      <vt:lpstr>Roboto</vt:lpstr>
      <vt:lpstr>Roboto Bold</vt:lpstr>
      <vt:lpstr>Roboto Condensed</vt:lpstr>
      <vt:lpstr>Roboto Regular</vt:lpstr>
      <vt:lpstr>Trebuchet MS</vt:lpstr>
      <vt:lpstr>1_Office Theme</vt:lpstr>
      <vt:lpstr>Global Biodiversity Information Facility</vt:lpstr>
      <vt:lpstr>tema for presentasjonen (UiO Kjernefasilitet)</vt:lpstr>
      <vt:lpstr>What is gbif?</vt:lpstr>
      <vt:lpstr>GBIF Participant countries  5th May 2023</vt:lpstr>
      <vt:lpstr>GBIF Norway services: Publish datasets with GBIF</vt:lpstr>
      <vt:lpstr>GBIF-mediated biodiversity data from researchers at UiO</vt:lpstr>
      <vt:lpstr>Data publishing from UiO</vt:lpstr>
      <vt:lpstr>Data publishing from UiO</vt:lpstr>
      <vt:lpstr>GBIF Norway end-users: GBIF-mediated biodiversity data</vt:lpstr>
      <vt:lpstr>Student courses, researcher training and workshops</vt:lpstr>
      <vt:lpstr>Biodiversity Digital Twin (biodt.eu)</vt:lpstr>
      <vt:lpstr>Hvorfor GBIF Norge som UiO kjernefasilitet – ønsket gjevinst</vt:lpstr>
      <vt:lpstr>UiO kjernefasilitet - definisjon</vt:lpstr>
      <vt:lpstr>Providing biodiversity Evidence for research and policy</vt:lpstr>
      <vt:lpstr>PowerPoint Presentation</vt:lpstr>
      <vt:lpstr>GBIF Participant Node</vt:lpstr>
      <vt:lpstr>PowerPoint Presentation</vt:lpstr>
      <vt:lpstr>Node budget (2005 - 2025)</vt:lpstr>
      <vt:lpstr>Distributed Node Consortium</vt:lpstr>
      <vt:lpstr>Node board</vt:lpstr>
      <vt:lpstr>Node staff</vt:lpstr>
      <vt:lpstr>Some Key node collaboration projects</vt:lpstr>
      <vt:lpstr>PowerPoint Presentation</vt:lpstr>
      <vt:lpstr>EXTRA slides</vt:lpstr>
      <vt:lpstr>PowerPoint Presentation</vt:lpstr>
      <vt:lpstr>Landscape –national biori nodes</vt:lpstr>
      <vt:lpstr>Norwegian Biodiversity Information Centre</vt:lpstr>
      <vt:lpstr>DiSSCo Norway (RCN &amp; ESFRI infrastructure)</vt:lpstr>
      <vt:lpstr>Distributed DiSSCo Node Consortium</vt:lpstr>
      <vt:lpstr>PowerPoint Presentation</vt:lpstr>
      <vt:lpstr>Living Norway Ecological Data Network</vt:lpstr>
      <vt:lpstr>Nature Biobank (RCN infrastructure)</vt:lpstr>
      <vt:lpstr>ELIXIR Norway</vt:lpstr>
      <vt:lpstr>ELIXIR Norway – BioMedData (2020 – 2024)</vt:lpstr>
      <vt:lpstr>Marine data research data infrastructures</vt:lpstr>
      <vt:lpstr>NordForsk – NEiC – Nordic eInfrastructure collaboration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GBIF</dc:title>
  <dc:creator>Tim Hirsch</dc:creator>
  <cp:lastModifiedBy>Dag Endresen</cp:lastModifiedBy>
  <cp:revision>829</cp:revision>
  <cp:lastPrinted>2022-11-16T14:09:59Z</cp:lastPrinted>
  <dcterms:created xsi:type="dcterms:W3CDTF">2020-07-01T13:48:56Z</dcterms:created>
  <dcterms:modified xsi:type="dcterms:W3CDTF">2023-06-06T11:47:35Z</dcterms:modified>
</cp:coreProperties>
</file>